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39"/>
  </p:notesMasterIdLst>
  <p:sldIdLst>
    <p:sldId id="256" r:id="rId2"/>
    <p:sldId id="285" r:id="rId3"/>
    <p:sldId id="265" r:id="rId4"/>
    <p:sldId id="284" r:id="rId5"/>
    <p:sldId id="292" r:id="rId6"/>
    <p:sldId id="291" r:id="rId7"/>
    <p:sldId id="260" r:id="rId8"/>
    <p:sldId id="262" r:id="rId9"/>
    <p:sldId id="266" r:id="rId10"/>
    <p:sldId id="261" r:id="rId11"/>
    <p:sldId id="290" r:id="rId12"/>
    <p:sldId id="267" r:id="rId13"/>
    <p:sldId id="269" r:id="rId14"/>
    <p:sldId id="270" r:id="rId15"/>
    <p:sldId id="296" r:id="rId16"/>
    <p:sldId id="298" r:id="rId17"/>
    <p:sldId id="297" r:id="rId18"/>
    <p:sldId id="286" r:id="rId19"/>
    <p:sldId id="272" r:id="rId20"/>
    <p:sldId id="273" r:id="rId21"/>
    <p:sldId id="299" r:id="rId22"/>
    <p:sldId id="300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7" r:id="rId32"/>
    <p:sldId id="282" r:id="rId33"/>
    <p:sldId id="288" r:id="rId34"/>
    <p:sldId id="283" r:id="rId35"/>
    <p:sldId id="268" r:id="rId36"/>
    <p:sldId id="289" r:id="rId37"/>
    <p:sldId id="301" r:id="rId38"/>
  </p:sldIdLst>
  <p:sldSz cx="9144000" cy="6858000" type="screen4x3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66" d="100"/>
          <a:sy n="66" d="100"/>
        </p:scale>
        <p:origin x="-1506" y="-17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D55AE4-0593-42CA-8DC0-C625E3A938F5}" type="datetimeFigureOut">
              <a:rPr lang="th-TH" smtClean="0"/>
              <a:pPr/>
              <a:t>10/08/55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F5FB60-E24F-4A54-90A1-3F379B189AA4}" type="slidenum">
              <a:rPr lang="th-TH" smtClean="0"/>
              <a:pPr/>
              <a:t>‹#›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5FB60-E24F-4A54-90A1-3F379B189AA4}" type="slidenum">
              <a:rPr lang="th-TH" smtClean="0"/>
              <a:pPr/>
              <a:t>35</a:t>
            </a:fld>
            <a:endParaRPr lang="th-TH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สามเหลี่ยมมุมฉาก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ชื่อเรื่อง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17" name="ชื่อเรื่องรอง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th-TH" smtClean="0"/>
              <a:t>คลิกเพื่อแก้ไขลักษณะชื่อเรื่องรองต้นแบบ</a:t>
            </a:r>
            <a:endParaRPr kumimoji="0" lang="en-US"/>
          </a:p>
        </p:txBody>
      </p:sp>
      <p:grpSp>
        <p:nvGrpSpPr>
          <p:cNvPr id="2" name="กลุ่ม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รูปแบบอิสระ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รูปแบบอิสระ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รูปแบบอิสระ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ตัวเชื่อมต่อตรง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ตัวยึดวันที่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6767A23-637C-4A9F-BD5B-28815B2C83CE}" type="datetime1">
              <a:rPr lang="th-TH" smtClean="0"/>
              <a:pPr/>
              <a:t>10/08/55</a:t>
            </a:fld>
            <a:endParaRPr lang="th-TH"/>
          </a:p>
        </p:txBody>
      </p:sp>
      <p:sp>
        <p:nvSpPr>
          <p:cNvPr id="19" name="ตัวยึดท้ายกระดาษ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th-TH"/>
          </a:p>
        </p:txBody>
      </p:sp>
      <p:sp>
        <p:nvSpPr>
          <p:cNvPr id="27" name="ตัวยึดหมายเลขภาพนิ่ง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CF70D2CE-6B8C-48CF-8DF4-3218AA818060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0F5E8BA-466A-42FC-BCC9-222C8284C165}" type="datetime1">
              <a:rPr lang="th-TH" smtClean="0"/>
              <a:pPr/>
              <a:t>10/08/55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70D2CE-6B8C-48CF-8DF4-3218AA818060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96075C3-CD2E-44A5-9D83-353417BEF40D}" type="datetime1">
              <a:rPr lang="th-TH" smtClean="0"/>
              <a:pPr/>
              <a:t>10/08/55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70D2CE-6B8C-48CF-8DF4-3218AA818060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158E08E-AFD3-477E-9FAD-9D3325E40401}" type="datetime1">
              <a:rPr lang="th-TH" smtClean="0"/>
              <a:pPr/>
              <a:t>10/08/55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70D2CE-6B8C-48CF-8DF4-3218AA818060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7" name="ชื่อเรื่อง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" name="ตัวยึดข้อความ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C131DFF-5A18-45C5-8C24-16E9ED2A913A}" type="datetime1">
              <a:rPr lang="th-TH" smtClean="0"/>
              <a:pPr/>
              <a:t>10/08/55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70D2CE-6B8C-48CF-8DF4-3218AA818060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7" name="เครื่องหมายบั้ง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เครื่องหมายบั้ง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ยึดเนื้อหา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4" name="ตัวยึดเนื้อหา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9C929EE-5EBB-495A-8B53-6F545BA04404}" type="datetime1">
              <a:rPr lang="th-TH" smtClean="0"/>
              <a:pPr/>
              <a:t>10/08/55</a:t>
            </a:fld>
            <a:endParaRPr lang="th-TH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th-TH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70D2CE-6B8C-48CF-8DF4-3218AA818060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ชื่อเรื่อง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" name="ตัวยึดข้อความ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ยึดข้อความ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ยึดเนื้อหา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6" name="ตัวยึดเนื้อหา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7" name="ตัวยึด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5805546-763C-49ED-A4D2-7F12F2DDD6C6}" type="datetime1">
              <a:rPr lang="th-TH" smtClean="0"/>
              <a:pPr/>
              <a:t>10/08/55</a:t>
            </a:fld>
            <a:endParaRPr lang="th-TH"/>
          </a:p>
        </p:txBody>
      </p:sp>
      <p:sp>
        <p:nvSpPr>
          <p:cNvPr id="8" name="ตัวยึด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th-TH"/>
          </a:p>
        </p:txBody>
      </p:sp>
      <p:sp>
        <p:nvSpPr>
          <p:cNvPr id="9" name="ตัวยึดหมายเลขภาพนิ่ง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70D2CE-6B8C-48CF-8DF4-3218AA818060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ยึด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B47378C-FB82-4845-AA64-9BF36EB7FB3F}" type="datetime1">
              <a:rPr lang="th-TH" smtClean="0"/>
              <a:pPr/>
              <a:t>10/08/55</a:t>
            </a:fld>
            <a:endParaRPr lang="th-TH"/>
          </a:p>
        </p:txBody>
      </p:sp>
      <p:sp>
        <p:nvSpPr>
          <p:cNvPr id="4" name="ตัวยึด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th-TH"/>
          </a:p>
        </p:txBody>
      </p:sp>
      <p:sp>
        <p:nvSpPr>
          <p:cNvPr id="5" name="ตัวยึด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70D2CE-6B8C-48CF-8DF4-3218AA818060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6" name="ชื่อเรื่อง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91B7C4F-3402-4698-91FE-B39770E3E1FE}" type="datetime1">
              <a:rPr lang="th-TH" smtClean="0"/>
              <a:pPr/>
              <a:t>10/08/55</a:t>
            </a:fld>
            <a:endParaRPr lang="th-TH"/>
          </a:p>
        </p:txBody>
      </p:sp>
      <p:sp>
        <p:nvSpPr>
          <p:cNvPr id="3" name="ตัวยึด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th-TH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70D2CE-6B8C-48CF-8DF4-3218AA818060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" name="ตัวยึดข้อความ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ยึดเนื้อหา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E870D85F-383B-4142-9F83-22FE8D0FFE9E}" type="datetime1">
              <a:rPr lang="th-TH" smtClean="0"/>
              <a:pPr/>
              <a:t>10/08/55</a:t>
            </a:fld>
            <a:endParaRPr lang="th-TH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th-TH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70D2CE-6B8C-48CF-8DF4-3218AA818060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ยึดข้อความ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3" name="ตัวยึดรูปภาพ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th-TH" smtClean="0"/>
              <a:t>คลิกไอคอนเพื่อเพิ่มรูปภาพ</a:t>
            </a:r>
            <a:endParaRPr kumimoji="0" lang="en-US" dirty="0"/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5D8387F-82B2-4ACC-847F-61DA18D817B3}" type="datetime1">
              <a:rPr lang="th-TH" smtClean="0"/>
              <a:pPr/>
              <a:t>10/08/55</a:t>
            </a:fld>
            <a:endParaRPr lang="th-TH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th-TH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CF70D2CE-6B8C-48CF-8DF4-3218AA818060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8" name="รูปแบบอิสระ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รูปแบบอิสระ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สามเหลี่ยมมุมฉาก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ตัวเชื่อมต่อตรง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เครื่องหมายบั้ง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เครื่องหมายบั้ง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รูปแบบอิสระ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รูปแบบอิสระ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สามเหลี่ยมมุมฉาก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ตัวเชื่อมต่อตรง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ตัวยึดชื่อเรื่อง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0" name="ตัวยึดข้อความ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kumimoji="0" lang="th-TH" smtClean="0"/>
              <a:t>ระดับที่สอง</a:t>
            </a:r>
          </a:p>
          <a:p>
            <a:pPr lvl="2" eaLnBrk="1" latinLnBrk="0" hangingPunct="1"/>
            <a:r>
              <a:rPr kumimoji="0" lang="th-TH" smtClean="0"/>
              <a:t>ระดับที่สาม</a:t>
            </a:r>
          </a:p>
          <a:p>
            <a:pPr lvl="3" eaLnBrk="1" latinLnBrk="0" hangingPunct="1"/>
            <a:r>
              <a:rPr kumimoji="0" lang="th-TH" smtClean="0"/>
              <a:t>ระดับที่สี่</a:t>
            </a:r>
          </a:p>
          <a:p>
            <a:pPr lvl="4" eaLnBrk="1" latinLnBrk="0" hangingPunct="1"/>
            <a:r>
              <a:rPr kumimoji="0" lang="th-TH" smtClean="0"/>
              <a:t>ระดับที่ห้า</a:t>
            </a:r>
            <a:endParaRPr kumimoji="0" lang="en-US"/>
          </a:p>
        </p:txBody>
      </p:sp>
      <p:sp>
        <p:nvSpPr>
          <p:cNvPr id="10" name="ตัวยึดวันที่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26738A6F-609A-44F0-8122-1A4B9E288D01}" type="datetime1">
              <a:rPr lang="th-TH" smtClean="0"/>
              <a:pPr/>
              <a:t>10/08/55</a:t>
            </a:fld>
            <a:endParaRPr lang="th-TH"/>
          </a:p>
        </p:txBody>
      </p:sp>
      <p:sp>
        <p:nvSpPr>
          <p:cNvPr id="22" name="ตัวยึดท้ายกระดาษ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th-TH"/>
          </a:p>
        </p:txBody>
      </p:sp>
      <p:sp>
        <p:nvSpPr>
          <p:cNvPr id="18" name="ตัวยึดหมายเลขภาพนิ่ง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CF70D2CE-6B8C-48CF-8DF4-3218AA818060}" type="slidenum">
              <a:rPr lang="th-TH" smtClean="0"/>
              <a:pPr/>
              <a:t>‹#›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ransition spd="slow"/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Motorcycle Safety Helmet Detection System</a:t>
            </a:r>
            <a:br>
              <a:rPr lang="en-US" dirty="0" smtClean="0"/>
            </a:br>
            <a:r>
              <a:rPr lang="th-TH" dirty="0" smtClean="0"/>
              <a:t>ระบบตรวจจับหมวกนิรภัยของผู้ขับขี่รถจักรยานยนต์</a:t>
            </a:r>
            <a:endParaRPr lang="th-TH" dirty="0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685800" y="3429000"/>
            <a:ext cx="7772400" cy="1199704"/>
          </a:xfrm>
        </p:spPr>
        <p:txBody>
          <a:bodyPr>
            <a:noAutofit/>
          </a:bodyPr>
          <a:lstStyle/>
          <a:p>
            <a:r>
              <a:rPr lang="th-TH" sz="2000" b="1" dirty="0" smtClean="0">
                <a:solidFill>
                  <a:schemeClr val="accent1"/>
                </a:solidFill>
                <a:latin typeface="TH SarabunPSK" pitchFamily="34" charset="-34"/>
                <a:cs typeface="TH SarabunPSK" pitchFamily="34" charset="-34"/>
              </a:rPr>
              <a:t>คณะผู้จัดทำ</a:t>
            </a:r>
          </a:p>
          <a:p>
            <a:pPr marL="514350" indent="-514350">
              <a:buAutoNum type="arabicPeriod"/>
            </a:pPr>
            <a:r>
              <a:rPr lang="th-TH" sz="2000" dirty="0" smtClean="0">
                <a:solidFill>
                  <a:schemeClr val="accent1"/>
                </a:solidFill>
                <a:latin typeface="TH SarabunPSK" pitchFamily="34" charset="-34"/>
                <a:cs typeface="TH SarabunPSK" pitchFamily="34" charset="-34"/>
              </a:rPr>
              <a:t>นายชัยณรงค์	แตงน้อย	รหัสนิสิต	</a:t>
            </a:r>
            <a:r>
              <a:rPr lang="en-US" sz="2000" dirty="0" smtClean="0">
                <a:solidFill>
                  <a:schemeClr val="accent1"/>
                </a:solidFill>
                <a:latin typeface="TH SarabunPSK" pitchFamily="34" charset="-34"/>
                <a:cs typeface="TH SarabunPSK" pitchFamily="34" charset="-34"/>
              </a:rPr>
              <a:t>52362540</a:t>
            </a:r>
          </a:p>
          <a:p>
            <a:pPr marL="514350" indent="-514350">
              <a:buAutoNum type="arabicPeriod"/>
            </a:pPr>
            <a:r>
              <a:rPr lang="th-TH" sz="2000" dirty="0" smtClean="0">
                <a:solidFill>
                  <a:schemeClr val="accent1"/>
                </a:solidFill>
                <a:latin typeface="TH SarabunPSK" pitchFamily="34" charset="-34"/>
                <a:cs typeface="TH SarabunPSK" pitchFamily="34" charset="-34"/>
              </a:rPr>
              <a:t>น.ส.นันท์นภัส	บุญดล	รหัสนิสิต	</a:t>
            </a:r>
            <a:r>
              <a:rPr lang="en-US" sz="2000" dirty="0" smtClean="0">
                <a:solidFill>
                  <a:schemeClr val="accent1"/>
                </a:solidFill>
                <a:latin typeface="TH SarabunPSK" pitchFamily="34" charset="-34"/>
                <a:cs typeface="TH SarabunPSK" pitchFamily="34" charset="-34"/>
              </a:rPr>
              <a:t>52362731</a:t>
            </a:r>
          </a:p>
          <a:p>
            <a:pPr marL="514350" indent="-514350">
              <a:buAutoNum type="arabicPeriod"/>
            </a:pPr>
            <a:r>
              <a:rPr lang="th-TH" sz="2000" dirty="0" smtClean="0">
                <a:solidFill>
                  <a:schemeClr val="accent1"/>
                </a:solidFill>
                <a:latin typeface="TH SarabunPSK" pitchFamily="34" charset="-34"/>
                <a:cs typeface="TH SarabunPSK" pitchFamily="34" charset="-34"/>
              </a:rPr>
              <a:t>นายวสันต์	ทิมทอง	รหัสนิสิต	</a:t>
            </a:r>
            <a:r>
              <a:rPr lang="en-US" sz="2000" dirty="0" smtClean="0">
                <a:solidFill>
                  <a:schemeClr val="accent1"/>
                </a:solidFill>
                <a:latin typeface="TH SarabunPSK" pitchFamily="34" charset="-34"/>
                <a:cs typeface="TH SarabunPSK" pitchFamily="34" charset="-34"/>
              </a:rPr>
              <a:t>52362892</a:t>
            </a:r>
          </a:p>
          <a:p>
            <a:pPr marL="514350" indent="-514350"/>
            <a:r>
              <a:rPr lang="th-TH" sz="2000" dirty="0" smtClean="0">
                <a:solidFill>
                  <a:schemeClr val="accent1"/>
                </a:solidFill>
                <a:latin typeface="TH SarabunPSK" pitchFamily="34" charset="-34"/>
                <a:cs typeface="TH SarabunPSK" pitchFamily="34" charset="-34"/>
              </a:rPr>
              <a:t>อาจารย์ที่ปรึกษา นายรัฐภูมิ </a:t>
            </a:r>
            <a:r>
              <a:rPr lang="th-TH" sz="2000" dirty="0" err="1" smtClean="0">
                <a:solidFill>
                  <a:schemeClr val="accent1"/>
                </a:solidFill>
                <a:latin typeface="TH SarabunPSK" pitchFamily="34" charset="-34"/>
                <a:cs typeface="TH SarabunPSK" pitchFamily="34" charset="-34"/>
              </a:rPr>
              <a:t>วรา</a:t>
            </a:r>
            <a:r>
              <a:rPr lang="th-TH" sz="2000" dirty="0" smtClean="0">
                <a:solidFill>
                  <a:schemeClr val="accent1"/>
                </a:solidFill>
                <a:latin typeface="TH SarabunPSK" pitchFamily="34" charset="-34"/>
                <a:cs typeface="TH SarabunPSK" pitchFamily="34" charset="-34"/>
              </a:rPr>
              <a:t>นุสาสน์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0D2CE-6B8C-48CF-8DF4-3218AA818060}" type="slidenum">
              <a:rPr lang="th-TH" smtClean="0"/>
              <a:pPr/>
              <a:t>1</a:t>
            </a:fld>
            <a:endParaRPr lang="th-TH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ประโยชน์ที่คาดว่าจะได้รับ</a:t>
            </a:r>
            <a:endParaRPr lang="th-TH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1472" y="1643050"/>
            <a:ext cx="800105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H SarabunPSK" pitchFamily="34" charset="-34"/>
                <a:cs typeface="TH SarabunPSK" pitchFamily="34" charset="-34"/>
              </a:rPr>
              <a:t>1.  </a:t>
            </a: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ได้รู้จักอัลกอริทึมต่างๆ ในการเขียนโปรแกรมที่มีมาอยู่แล้วและนำไปปรับปรุงให้เป็นอัลกอริทึมที่เหมาะสมที่สุดสำหรับการทำโครงงาน</a:t>
            </a:r>
            <a:endParaRPr lang="en-US" dirty="0" smtClean="0">
              <a:latin typeface="TH SarabunPSK" pitchFamily="34" charset="-34"/>
              <a:cs typeface="TH SarabunPSK" pitchFamily="34" charset="-34"/>
            </a:endParaRPr>
          </a:p>
          <a:p>
            <a:r>
              <a:rPr lang="en-US" dirty="0" smtClean="0">
                <a:latin typeface="TH SarabunPSK" pitchFamily="34" charset="-34"/>
                <a:cs typeface="TH SarabunPSK" pitchFamily="34" charset="-34"/>
              </a:rPr>
              <a:t>2.  </a:t>
            </a: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ได้เรียนรู้เกี่ยวกับลักษณะของหมวกนิรภัย และรถจักรยานยนต์</a:t>
            </a:r>
            <a:endParaRPr lang="en-US" dirty="0" smtClean="0">
              <a:latin typeface="TH SarabunPSK" pitchFamily="34" charset="-34"/>
              <a:cs typeface="TH SarabunPSK" pitchFamily="34" charset="-34"/>
            </a:endParaRPr>
          </a:p>
          <a:p>
            <a:r>
              <a:rPr lang="en-US" dirty="0" smtClean="0">
                <a:latin typeface="TH SarabunPSK" pitchFamily="34" charset="-34"/>
                <a:cs typeface="TH SarabunPSK" pitchFamily="34" charset="-34"/>
              </a:rPr>
              <a:t>3.  </a:t>
            </a: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สามารถเชื่อมต่อโปรแกรมกับกล้องวิดีโอ เพื่อรับภาพให้ได้ความรวดเร็ว และได้โปรแกรมตรวจจับหมวกนิรภัยของผู้ขับขี่รถจักรยานยนต์ที่มีประสิทธิภาพ</a:t>
            </a:r>
            <a:endParaRPr lang="en-US" dirty="0" smtClean="0">
              <a:latin typeface="TH SarabunPSK" pitchFamily="34" charset="-34"/>
              <a:cs typeface="TH SarabunPSK" pitchFamily="34" charset="-34"/>
            </a:endParaRPr>
          </a:p>
          <a:p>
            <a:r>
              <a:rPr lang="en-US" dirty="0" smtClean="0">
                <a:latin typeface="TH SarabunPSK" pitchFamily="34" charset="-34"/>
                <a:cs typeface="TH SarabunPSK" pitchFamily="34" charset="-34"/>
              </a:rPr>
              <a:t>4.  </a:t>
            </a: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สามารถตรวจจับหมวกนิรภัยของผู้ขับขี่รถจักรยานยนต์ได้ และสามารถนำไปปรับใช้ให้เป็นประโยชน์ในการควบคุมกฎจราจร</a:t>
            </a:r>
            <a:endParaRPr lang="en-US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0D2CE-6B8C-48CF-8DF4-3218AA818060}" type="slidenum">
              <a:rPr lang="th-TH" smtClean="0"/>
              <a:pPr/>
              <a:t>10</a:t>
            </a:fld>
            <a:endParaRPr lang="th-TH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285992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บทที่ </a:t>
            </a:r>
            <a:r>
              <a:rPr lang="en-US" dirty="0" smtClean="0">
                <a:latin typeface="TH SarabunPSK" pitchFamily="34" charset="-34"/>
                <a:cs typeface="TH SarabunPSK" pitchFamily="34" charset="-34"/>
              </a:rPr>
              <a:t>2</a:t>
            </a: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 หลักการและทฤษฎีที่เกี่ยวข้อง</a:t>
            </a:r>
            <a:endParaRPr lang="th-TH" dirty="0"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3440195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0D2CE-6B8C-48CF-8DF4-3218AA818060}" type="slidenum">
              <a:rPr lang="th-TH" smtClean="0"/>
              <a:pPr/>
              <a:t>12</a:t>
            </a:fld>
            <a:endParaRPr lang="th-TH"/>
          </a:p>
        </p:txBody>
      </p:sp>
      <p:pic>
        <p:nvPicPr>
          <p:cNvPr id="5" name="Picture 4" descr="smal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5786" y="2428868"/>
            <a:ext cx="2428892" cy="24288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57224" y="500042"/>
            <a:ext cx="735811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100" b="1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ชนิดของหมวกนิรภัย</a:t>
            </a:r>
          </a:p>
          <a:p>
            <a:r>
              <a:rPr lang="th-TH" sz="4000" b="1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	</a:t>
            </a:r>
            <a:r>
              <a:rPr lang="en-US" sz="4000" b="1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1. </a:t>
            </a:r>
            <a:r>
              <a:rPr lang="th-TH" sz="4000" b="1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หมวกนิรภัยแบบครึ่งศีรษะ</a:t>
            </a:r>
            <a:endParaRPr lang="th-TH" sz="4000" b="1" dirty="0">
              <a:solidFill>
                <a:schemeClr val="tx2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17410" name="Picture 2" descr="http://www.jrmotor.com/images/1134100183/130672773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43570" y="2428868"/>
            <a:ext cx="3121239" cy="24288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412" name="Picture 4" descr="http://t1.gstatic.com/images?q=tbn:ANd9GcRxMIzCCykP3VzGH77A2zodwCRlOl6AnTmXjmZBSvRdZy_1LTRmDhWIKieO-w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14678" y="2428868"/>
            <a:ext cx="2428892" cy="24288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0D2CE-6B8C-48CF-8DF4-3218AA818060}" type="slidenum">
              <a:rPr lang="th-TH" smtClean="0"/>
              <a:pPr/>
              <a:t>13</a:t>
            </a:fld>
            <a:endParaRPr lang="th-TH"/>
          </a:p>
        </p:txBody>
      </p:sp>
      <p:pic>
        <p:nvPicPr>
          <p:cNvPr id="7" name="Picture 6" descr="half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9597" y="2500306"/>
            <a:ext cx="2286016" cy="22860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857224" y="500042"/>
            <a:ext cx="735811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100" b="1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ชนิดของหมวกนิรภัย</a:t>
            </a:r>
          </a:p>
          <a:p>
            <a:r>
              <a:rPr lang="th-TH" sz="4000" b="1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	</a:t>
            </a:r>
            <a:r>
              <a:rPr lang="en-US" sz="4000" b="1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2. </a:t>
            </a:r>
            <a:r>
              <a:rPr lang="th-TH" sz="4000" b="1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หมวกนิรภัยแบบเต็มศีรษะ</a:t>
            </a:r>
            <a:endParaRPr lang="th-TH" sz="4000" b="1" dirty="0">
              <a:solidFill>
                <a:schemeClr val="tx2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16386" name="Picture 2" descr="http://www.siamsport.co.th/_PicOther/O120510D4L2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95614" y="2500306"/>
            <a:ext cx="2519534" cy="22860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388" name="Picture 4" descr="http://www.vnpracing.com/shop/v/vnpracing/img-lib/spd_20100422164046_b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67382" y="2500306"/>
            <a:ext cx="3048022" cy="22860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0D2CE-6B8C-48CF-8DF4-3218AA818060}" type="slidenum">
              <a:rPr lang="th-TH" smtClean="0">
                <a:solidFill>
                  <a:schemeClr val="tx2"/>
                </a:solidFill>
              </a:rPr>
              <a:pPr/>
              <a:t>14</a:t>
            </a:fld>
            <a:endParaRPr lang="th-TH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7224" y="500042"/>
            <a:ext cx="735811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100" b="1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ชนิดของหมวกนิรภัย</a:t>
            </a:r>
          </a:p>
          <a:p>
            <a:r>
              <a:rPr lang="th-TH" sz="4000" b="1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	</a:t>
            </a:r>
            <a:r>
              <a:rPr lang="en-US" sz="4000" b="1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3. </a:t>
            </a:r>
            <a:r>
              <a:rPr lang="th-TH" sz="4000" b="1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หมวกนิรภัยแบบเต็มหน้า</a:t>
            </a:r>
            <a:endParaRPr lang="th-TH" sz="4000" b="1" dirty="0">
              <a:solidFill>
                <a:schemeClr val="tx2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7" name="Picture 6" descr="ful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7224" y="2428868"/>
            <a:ext cx="2333628" cy="23336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370" name="Picture 10" descr="http://vnpracing.tarad.com/shop/v/vnpracing/img-lib/spd_20100421112332_b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14678" y="2428869"/>
            <a:ext cx="3143272" cy="23574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372" name="Picture 12" descr="http://www.chiangraifocus.com/forums/index.php?action=dlattach;topic=58741.0;attach=192732;imag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57950" y="2428868"/>
            <a:ext cx="2357454" cy="23574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/>
          <p:nvPr/>
        </p:nvSpPr>
        <p:spPr>
          <a:xfrm>
            <a:off x="642910" y="618792"/>
            <a:ext cx="8215370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100" b="1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ระบบสี </a:t>
            </a:r>
            <a:r>
              <a:rPr lang="en-US" sz="4100" b="1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RGB (Red/Green/Blue)</a:t>
            </a:r>
            <a:endParaRPr lang="th-TH" sz="4100" b="1" dirty="0">
              <a:solidFill>
                <a:schemeClr val="tx2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7" name="รูปภาพ 6" descr="rgb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5852" y="1378309"/>
            <a:ext cx="5857916" cy="447958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3440195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/>
          <p:nvPr/>
        </p:nvSpPr>
        <p:spPr>
          <a:xfrm>
            <a:off x="642910" y="618792"/>
            <a:ext cx="821537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400" b="1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ภาพระดับสี </a:t>
            </a:r>
            <a:r>
              <a:rPr lang="en-US" sz="4400" b="1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HSV</a:t>
            </a:r>
            <a:r>
              <a:rPr lang="th-TH" sz="4400" b="1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 (</a:t>
            </a:r>
            <a:r>
              <a:rPr lang="en-US" sz="4400" b="1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Hue, Saturation, Value)</a:t>
            </a:r>
            <a:endParaRPr lang="th-TH" sz="4100" b="1" dirty="0">
              <a:solidFill>
                <a:schemeClr val="tx2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52228" name="Picture 4" descr="http://www.mathworks.com/help/toolbox/images/hsvcone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56" y="1428735"/>
            <a:ext cx="4786346" cy="42172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03440195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/>
          <p:nvPr/>
        </p:nvSpPr>
        <p:spPr>
          <a:xfrm>
            <a:off x="642910" y="618792"/>
            <a:ext cx="821537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400" b="1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ภาพระดับสีเทา (</a:t>
            </a:r>
            <a:r>
              <a:rPr lang="en-US" sz="4400" b="1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Grayscale Image)</a:t>
            </a:r>
            <a:endParaRPr lang="th-TH" sz="4100" b="1" dirty="0">
              <a:solidFill>
                <a:schemeClr val="tx2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5" name="รูปภาพ 4" descr="T_GreyscaleOriginal.gif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5852" y="1428736"/>
            <a:ext cx="5905540" cy="442915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3440195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55576" y="2152715"/>
            <a:ext cx="792088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	การ</a:t>
            </a:r>
            <a:r>
              <a:rPr lang="th-TH" sz="3200" dirty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ทำ </a:t>
            </a:r>
            <a:r>
              <a:rPr lang="en-US" sz="3200" dirty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Threshold </a:t>
            </a:r>
            <a:r>
              <a:rPr lang="th-TH" sz="3200" dirty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คือการแปลงภาพระดับสีเทา ให้กลายเป็นภาพขาว-ดำ (</a:t>
            </a:r>
            <a:r>
              <a:rPr lang="en-US" sz="3200" dirty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Binary Image</a:t>
            </a:r>
            <a:r>
              <a:rPr lang="en-US" sz="3200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)</a:t>
            </a:r>
            <a:r>
              <a:rPr lang="th-TH" sz="3200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 โดยการกำหนดค่า </a:t>
            </a:r>
            <a:r>
              <a:rPr lang="en-US" sz="3200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Threshold </a:t>
            </a:r>
            <a:r>
              <a:rPr lang="th-TH" sz="3200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ขึ้นมาค่าหนึ่ง</a:t>
            </a:r>
          </a:p>
          <a:p>
            <a:endParaRPr lang="th-TH" sz="3200" dirty="0">
              <a:solidFill>
                <a:schemeClr val="tx2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00407" y="1404472"/>
            <a:ext cx="1904689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500" b="1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 Threshold</a:t>
            </a:r>
            <a:endParaRPr lang="th-TH" sz="3500" b="1" dirty="0">
              <a:solidFill>
                <a:schemeClr val="tx2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9" name="Picture 8" descr="binary image from Threshold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47864" y="3567130"/>
            <a:ext cx="3384550" cy="2362200"/>
          </a:xfrm>
          <a:prstGeom prst="rect">
            <a:avLst/>
          </a:prstGeom>
        </p:spPr>
      </p:pic>
      <p:sp>
        <p:nvSpPr>
          <p:cNvPr id="10" name="Rectangle 4"/>
          <p:cNvSpPr/>
          <p:nvPr/>
        </p:nvSpPr>
        <p:spPr>
          <a:xfrm>
            <a:off x="642910" y="618792"/>
            <a:ext cx="8215370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100" b="1" dirty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การปรับปรุงคุณภาพของภาพ (</a:t>
            </a:r>
            <a:r>
              <a:rPr lang="en-US" sz="4100" b="1" dirty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Image Enhancement)</a:t>
            </a:r>
            <a:endParaRPr lang="th-TH" sz="4100" b="1" dirty="0">
              <a:solidFill>
                <a:schemeClr val="tx2"/>
              </a:solidFill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3440195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691680" y="1165984"/>
            <a:ext cx="5760640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latin typeface="TH SarabunPSK" pitchFamily="34" charset="-34"/>
                <a:cs typeface="TH SarabunPSK" pitchFamily="34" charset="-34"/>
              </a:rPr>
              <a:t>Threshold </a:t>
            </a:r>
            <a:endParaRPr lang="th-TH" sz="5400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5" name="Flowchart: Decision 4"/>
          <p:cNvSpPr/>
          <p:nvPr/>
        </p:nvSpPr>
        <p:spPr>
          <a:xfrm>
            <a:off x="1691680" y="2734880"/>
            <a:ext cx="5760640" cy="127518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 smtClean="0">
                <a:latin typeface="TH SarabunPSK" pitchFamily="34" charset="-34"/>
                <a:cs typeface="TH SarabunPSK" pitchFamily="34" charset="-34"/>
              </a:rPr>
              <a:t>เปรียบเทียบค่า</a:t>
            </a:r>
            <a:r>
              <a:rPr lang="en-US" sz="3200" dirty="0" smtClean="0">
                <a:latin typeface="TH SarabunPSK" pitchFamily="34" charset="-34"/>
                <a:cs typeface="TH SarabunPSK" pitchFamily="34" charset="-34"/>
              </a:rPr>
              <a:t> Pixel</a:t>
            </a:r>
            <a:r>
              <a:rPr lang="th-TH" sz="3200" dirty="0" smtClean="0">
                <a:latin typeface="TH SarabunPSK" pitchFamily="34" charset="-34"/>
                <a:cs typeface="TH SarabunPSK" pitchFamily="34" charset="-34"/>
              </a:rPr>
              <a:t> กับ ค่า </a:t>
            </a:r>
            <a:r>
              <a:rPr lang="en-US" sz="3200" dirty="0" smtClean="0">
                <a:latin typeface="TH SarabunPSK" pitchFamily="34" charset="-34"/>
                <a:cs typeface="TH SarabunPSK" pitchFamily="34" charset="-34"/>
              </a:rPr>
              <a:t>Threshold </a:t>
            </a:r>
            <a:endParaRPr lang="th-TH" sz="3200" dirty="0" smtClean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857088" y="4853200"/>
            <a:ext cx="185081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TH SarabunPSK" pitchFamily="34" charset="-34"/>
                <a:cs typeface="TH SarabunPSK" pitchFamily="34" charset="-34"/>
              </a:rPr>
              <a:t>Black(0)</a:t>
            </a:r>
            <a:endParaRPr lang="th-TH" sz="3600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508104" y="4853200"/>
            <a:ext cx="1742608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TH SarabunPSK" pitchFamily="34" charset="-34"/>
                <a:cs typeface="TH SarabunPSK" pitchFamily="34" charset="-34"/>
              </a:rPr>
              <a:t>White(1)</a:t>
            </a:r>
            <a:endParaRPr lang="th-TH" sz="3600" dirty="0">
              <a:latin typeface="TH SarabunPSK" pitchFamily="34" charset="-34"/>
              <a:cs typeface="TH SarabunPSK" pitchFamily="34" charset="-34"/>
            </a:endParaRPr>
          </a:p>
        </p:txBody>
      </p:sp>
      <p:cxnSp>
        <p:nvCxnSpPr>
          <p:cNvPr id="9" name="Straight Arrow Connector 8"/>
          <p:cNvCxnSpPr>
            <a:stCxn id="4" idx="2"/>
            <a:endCxn id="5" idx="0"/>
          </p:cNvCxnSpPr>
          <p:nvPr/>
        </p:nvCxnSpPr>
        <p:spPr>
          <a:xfrm>
            <a:off x="4572000" y="1814056"/>
            <a:ext cx="0" cy="9208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2"/>
            <a:endCxn id="6" idx="0"/>
          </p:cNvCxnSpPr>
          <p:nvPr/>
        </p:nvCxnSpPr>
        <p:spPr>
          <a:xfrm flipH="1">
            <a:off x="2782496" y="4010064"/>
            <a:ext cx="1789504" cy="8431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2"/>
            <a:endCxn id="7" idx="0"/>
          </p:cNvCxnSpPr>
          <p:nvPr/>
        </p:nvCxnSpPr>
        <p:spPr>
          <a:xfrm>
            <a:off x="4572000" y="4010064"/>
            <a:ext cx="1807408" cy="8431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220072" y="3940236"/>
            <a:ext cx="288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H SarabunPSK" pitchFamily="34" charset="-34"/>
                <a:cs typeface="TH SarabunPSK" pitchFamily="34" charset="-34"/>
              </a:rPr>
              <a:t>&lt;= Threshold </a:t>
            </a:r>
            <a:endParaRPr lang="th-TH" dirty="0" smtClean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23728" y="4010064"/>
            <a:ext cx="288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H SarabunPSK" pitchFamily="34" charset="-34"/>
                <a:cs typeface="TH SarabunPSK" pitchFamily="34" charset="-34"/>
              </a:rPr>
              <a:t>&gt; Threshold </a:t>
            </a:r>
            <a:endParaRPr lang="th-TH" dirty="0" smtClean="0"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5953553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0D2CE-6B8C-48CF-8DF4-3218AA818060}" type="slidenum">
              <a:rPr lang="th-TH" smtClean="0"/>
              <a:pPr/>
              <a:t>2</a:t>
            </a:fld>
            <a:endParaRPr lang="th-TH"/>
          </a:p>
        </p:txBody>
      </p:sp>
      <p:sp>
        <p:nvSpPr>
          <p:cNvPr id="6" name="TextBox 5"/>
          <p:cNvSpPr txBox="1"/>
          <p:nvPr/>
        </p:nvSpPr>
        <p:spPr>
          <a:xfrm>
            <a:off x="714348" y="571480"/>
            <a:ext cx="8001056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tx1">
                    <a:lumMod val="85000"/>
                  </a:schemeClr>
                </a:solidFill>
                <a:latin typeface="TH SarabunPSK" pitchFamily="34" charset="-34"/>
                <a:cs typeface="TH SarabunPSK" pitchFamily="34" charset="-34"/>
              </a:rPr>
              <a:t>Agenda</a:t>
            </a:r>
          </a:p>
          <a:p>
            <a:endParaRPr lang="en-US" sz="2000" dirty="0" smtClean="0">
              <a:solidFill>
                <a:schemeClr val="tx1">
                  <a:lumMod val="85000"/>
                </a:schemeClr>
              </a:solidFill>
              <a:latin typeface="TH SarabunPSK" pitchFamily="34" charset="-34"/>
              <a:cs typeface="TH SarabunPSK" pitchFamily="34" charset="-34"/>
            </a:endParaRPr>
          </a:p>
          <a:p>
            <a:pPr>
              <a:buFont typeface="Arial" pitchFamily="34" charset="0"/>
              <a:buChar char="•"/>
            </a:pPr>
            <a:r>
              <a:rPr lang="en-US" sz="4400" dirty="0" smtClean="0">
                <a:solidFill>
                  <a:schemeClr val="tx1">
                    <a:lumMod val="85000"/>
                  </a:schemeClr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sz="4400" dirty="0" smtClean="0">
                <a:solidFill>
                  <a:schemeClr val="tx1">
                    <a:lumMod val="85000"/>
                  </a:schemeClr>
                </a:solidFill>
                <a:latin typeface="TH SarabunPSK" pitchFamily="34" charset="-34"/>
                <a:cs typeface="TH SarabunPSK" pitchFamily="34" charset="-34"/>
              </a:rPr>
              <a:t>ที่มาและความสำคัญของปัญหา</a:t>
            </a:r>
          </a:p>
          <a:p>
            <a:pPr>
              <a:buFont typeface="Arial" pitchFamily="34" charset="0"/>
              <a:buChar char="•"/>
            </a:pPr>
            <a:r>
              <a:rPr lang="th-TH" sz="4400" dirty="0" smtClean="0">
                <a:solidFill>
                  <a:schemeClr val="tx1">
                    <a:lumMod val="85000"/>
                  </a:schemeClr>
                </a:solidFill>
                <a:latin typeface="TH SarabunPSK" pitchFamily="34" charset="-34"/>
                <a:cs typeface="TH SarabunPSK" pitchFamily="34" charset="-34"/>
              </a:rPr>
              <a:t> วัตถุประสงค์</a:t>
            </a:r>
          </a:p>
          <a:p>
            <a:pPr>
              <a:buFont typeface="Arial" pitchFamily="34" charset="0"/>
              <a:buChar char="•"/>
            </a:pPr>
            <a:r>
              <a:rPr lang="th-TH" sz="4400" dirty="0" smtClean="0">
                <a:solidFill>
                  <a:schemeClr val="tx1">
                    <a:lumMod val="85000"/>
                  </a:schemeClr>
                </a:solidFill>
                <a:latin typeface="TH SarabunPSK" pitchFamily="34" charset="-34"/>
                <a:cs typeface="TH SarabunPSK" pitchFamily="34" charset="-34"/>
              </a:rPr>
              <a:t> ขอบเขตของการทำงาน</a:t>
            </a:r>
          </a:p>
          <a:p>
            <a:pPr>
              <a:buFont typeface="Arial" pitchFamily="34" charset="0"/>
              <a:buChar char="•"/>
            </a:pPr>
            <a:r>
              <a:rPr lang="th-TH" sz="4400" dirty="0" smtClean="0">
                <a:solidFill>
                  <a:schemeClr val="tx1">
                    <a:lumMod val="85000"/>
                  </a:schemeClr>
                </a:solidFill>
                <a:latin typeface="TH SarabunPSK" pitchFamily="34" charset="-34"/>
                <a:cs typeface="TH SarabunPSK" pitchFamily="34" charset="-34"/>
              </a:rPr>
              <a:t> ประโยชน์ที่คาดว่าจะได้รับ</a:t>
            </a:r>
          </a:p>
          <a:p>
            <a:pPr>
              <a:buFont typeface="Arial" pitchFamily="34" charset="0"/>
              <a:buChar char="•"/>
            </a:pPr>
            <a:r>
              <a:rPr lang="th-TH" sz="4400" dirty="0" smtClean="0">
                <a:solidFill>
                  <a:schemeClr val="tx1">
                    <a:lumMod val="85000"/>
                  </a:schemeClr>
                </a:solidFill>
                <a:latin typeface="TH SarabunPSK" pitchFamily="34" charset="-34"/>
                <a:cs typeface="TH SarabunPSK" pitchFamily="34" charset="-34"/>
              </a:rPr>
              <a:t> หลักการและทฤษฎีที่เกี่ยวข้อง</a:t>
            </a:r>
          </a:p>
          <a:p>
            <a:pPr>
              <a:buFont typeface="Arial" pitchFamily="34" charset="0"/>
              <a:buChar char="•"/>
            </a:pPr>
            <a:r>
              <a:rPr lang="th-TH" sz="4400" dirty="0" smtClean="0">
                <a:solidFill>
                  <a:schemeClr val="tx1">
                    <a:lumMod val="85000"/>
                  </a:schemeClr>
                </a:solidFill>
                <a:latin typeface="TH SarabunPSK" pitchFamily="34" charset="-34"/>
                <a:cs typeface="TH SarabunPSK" pitchFamily="34" charset="-34"/>
              </a:rPr>
              <a:t> ความคืบหน้า</a:t>
            </a:r>
          </a:p>
          <a:p>
            <a:pPr>
              <a:buFont typeface="Arial" pitchFamily="34" charset="0"/>
              <a:buChar char="•"/>
            </a:pPr>
            <a:endParaRPr lang="en-US" sz="4400" dirty="0" smtClean="0">
              <a:solidFill>
                <a:schemeClr val="tx1">
                  <a:lumMod val="85000"/>
                </a:schemeClr>
              </a:solidFill>
              <a:latin typeface="TH SarabunPSK" pitchFamily="34" charset="-34"/>
              <a:cs typeface="TH SarabunPSK" pitchFamily="34" charset="-34"/>
            </a:endParaRPr>
          </a:p>
          <a:p>
            <a:pPr>
              <a:buFont typeface="Arial" pitchFamily="34" charset="0"/>
              <a:buChar char="•"/>
            </a:pPr>
            <a:endParaRPr lang="th-TH" sz="4400" dirty="0">
              <a:solidFill>
                <a:schemeClr val="tx1">
                  <a:lumMod val="85000"/>
                </a:schemeClr>
              </a:solidFill>
              <a:latin typeface="TH SarabunPSK" pitchFamily="34" charset="-34"/>
              <a:cs typeface="TH SarabunPSK" pitchFamily="34" charset="-34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inary image from Otsu_Threshold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94909" y="4091328"/>
            <a:ext cx="2999740" cy="26238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15616" y="1994592"/>
            <a:ext cx="69847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	หลักการคือ ทำให้ค่า </a:t>
            </a:r>
            <a:r>
              <a:rPr lang="en-US" sz="3200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Histogram </a:t>
            </a:r>
            <a:r>
              <a:rPr lang="th-TH" sz="3200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ของความเข้มแสงของวัตถุและพื้นหลังทั้งสองยอดมีการกระจายตัวน้อยที่สุด </a:t>
            </a:r>
          </a:p>
        </p:txBody>
      </p:sp>
      <p:sp>
        <p:nvSpPr>
          <p:cNvPr id="7" name="Rectangle 7"/>
          <p:cNvSpPr/>
          <p:nvPr/>
        </p:nvSpPr>
        <p:spPr>
          <a:xfrm>
            <a:off x="700407" y="1404472"/>
            <a:ext cx="2775119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500" b="1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 Otsu Threshold</a:t>
            </a:r>
            <a:r>
              <a:rPr lang="th-TH" sz="3500" b="1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endParaRPr lang="th-TH" sz="3500" dirty="0">
              <a:solidFill>
                <a:schemeClr val="tx2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8" name="Rectangle 4"/>
          <p:cNvSpPr/>
          <p:nvPr/>
        </p:nvSpPr>
        <p:spPr>
          <a:xfrm>
            <a:off x="642910" y="618792"/>
            <a:ext cx="82868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000" b="1" dirty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การปรับปรุงคุณภาพของภาพ (</a:t>
            </a:r>
            <a:r>
              <a:rPr lang="en-US" sz="4000" b="1" dirty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Image Enhancement)</a:t>
            </a:r>
            <a:endParaRPr lang="th-TH" sz="4000" b="1" dirty="0">
              <a:solidFill>
                <a:schemeClr val="tx2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2" name="Rectangle 1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127793" y="3213557"/>
            <a:ext cx="6678488" cy="540020"/>
          </a:xfrm>
          <a:prstGeom prst="rect">
            <a:avLst/>
          </a:prstGeom>
          <a:blipFill rotWithShape="1">
            <a:blip r:embed="rId3"/>
            <a:stretch>
              <a:fillRect b="-11236"/>
            </a:stretch>
          </a:blipFill>
        </p:spPr>
        <p:txBody>
          <a:bodyPr/>
          <a:lstStyle/>
          <a:p>
            <a:r>
              <a:rPr lang="th-TH">
                <a:noFill/>
              </a:rPr>
              <a:t> </a:t>
            </a:r>
          </a:p>
        </p:txBody>
      </p:sp>
      <p:sp>
        <p:nvSpPr>
          <p:cNvPr id="13" name="Rectangle 1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280193" y="3365957"/>
            <a:ext cx="6678488" cy="540020"/>
          </a:xfrm>
          <a:prstGeom prst="rect">
            <a:avLst/>
          </a:prstGeom>
          <a:blipFill rotWithShape="1">
            <a:blip r:embed="rId4"/>
            <a:stretch>
              <a:fillRect b="-10112"/>
            </a:stretch>
          </a:blipFill>
        </p:spPr>
        <p:txBody>
          <a:bodyPr/>
          <a:lstStyle/>
          <a:p>
            <a:r>
              <a:rPr lang="th-TH">
                <a:noFill/>
              </a:rPr>
              <a:t> </a:t>
            </a:r>
          </a:p>
        </p:txBody>
      </p:sp>
    </p:spTree>
    <p:extLst>
      <p:ext uri="{BB962C8B-B14F-4D97-AF65-F5344CB8AC3E}">
        <p14:creationId xmlns="" xmlns:p14="http://schemas.microsoft.com/office/powerpoint/2010/main" val="359739586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>
              <a:xfrm>
                <a:off x="107504" y="512137"/>
                <a:ext cx="9036496" cy="6680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i="1" smtClean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𝐵𝑒𝑡𝑤𝑒𝑒𝑛</m:t>
                          </m:r>
                        </m:sub>
                        <m:sup>
                          <m: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sz="3600" i="1">
                          <a:solidFill>
                            <a:schemeClr val="accent1"/>
                          </a:solidFill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𝐷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accent1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3600" i="1">
                          <a:solidFill>
                            <a:schemeClr val="accent1"/>
                          </a:solidFill>
                          <a:latin typeface="Cambria Math"/>
                        </a:rPr>
                        <m:t>𝑇</m:t>
                      </m:r>
                      <m:r>
                        <a:rPr lang="en-US" sz="3600" i="1">
                          <a:solidFill>
                            <a:schemeClr val="accent1"/>
                          </a:solidFill>
                          <a:latin typeface="Cambria Math"/>
                        </a:rPr>
                        <m:t>)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𝐵</m:t>
                          </m:r>
                        </m:sub>
                      </m:sSub>
                      <m:r>
                        <a:rPr lang="en-US" sz="3600" i="1">
                          <a:solidFill>
                            <a:schemeClr val="accent1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3600" i="1">
                          <a:solidFill>
                            <a:schemeClr val="accent1"/>
                          </a:solidFill>
                          <a:latin typeface="Cambria Math"/>
                        </a:rPr>
                        <m:t>𝑇</m:t>
                      </m:r>
                      <m:r>
                        <a:rPr lang="en-US" sz="3600" i="1">
                          <a:solidFill>
                            <a:schemeClr val="accent1"/>
                          </a:solidFill>
                          <a:latin typeface="Cambria Math"/>
                        </a:rPr>
                        <m:t>)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/>
                                </a:rPr>
                                <m:t>𝐷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e>
                          </m:d>
                          <m: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𝑇</m:t>
                          </m:r>
                          <m: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) ]</m:t>
                          </m:r>
                        </m:e>
                        <m:sup>
                          <m:r>
                            <a:rPr lang="en-US" sz="3600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th-TH" sz="36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7504" y="512137"/>
                <a:ext cx="9036496" cy="66800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>
                <a:normAutofit fontScale="90000"/>
              </a:bodyPr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395536" y="1756557"/>
                <a:ext cx="8280920" cy="38433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i="1" smtClean="0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3600" i="1">
                            <a:solidFill>
                              <a:schemeClr val="accent1"/>
                            </a:solidFill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accent1"/>
                            </a:solidFill>
                            <a:latin typeface="Cambria Math"/>
                          </a:rPr>
                          <m:t>𝐵𝑒𝑡𝑤𝑒𝑒𝑛</m:t>
                        </m:r>
                      </m:sub>
                      <m:sup>
                        <m:r>
                          <a:rPr lang="en-US" sz="3600" i="1">
                            <a:solidFill>
                              <a:schemeClr val="accent1"/>
                            </a:solidFill>
                            <a:latin typeface="Cambria Math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 smtClean="0">
                    <a:solidFill>
                      <a:schemeClr val="accent1"/>
                    </a:solidFill>
                    <a:latin typeface="TH SarabunPSK" pitchFamily="34" charset="-34"/>
                    <a:cs typeface="TH SarabunPSK" pitchFamily="34" charset="-34"/>
                  </a:rPr>
                  <a:t/>
                </a:r>
                <a:r>
                  <a:rPr lang="th-TH" dirty="0" smtClean="0">
                    <a:solidFill>
                      <a:schemeClr val="accent1"/>
                    </a:solidFill>
                    <a:latin typeface="TH SarabunPSK" pitchFamily="34" charset="-34"/>
                    <a:cs typeface="TH SarabunPSK" pitchFamily="34" charset="-34"/>
                  </a:rPr>
                  <a:t>คือ </a:t>
                </a:r>
                <a:r>
                  <a:rPr lang="th-TH" dirty="0">
                    <a:solidFill>
                      <a:schemeClr val="accent1"/>
                    </a:solidFill>
                    <a:latin typeface="TH SarabunPSK" pitchFamily="34" charset="-34"/>
                    <a:cs typeface="TH SarabunPSK" pitchFamily="34" charset="-34"/>
                  </a:rPr>
                  <a:t>ความแปรปรวนรวมของทั้งฮิสโตแกรม (ต้องให้มีค่ามากที่สุด)</a:t>
                </a:r>
                <a:endParaRPr lang="en-US" dirty="0">
                  <a:solidFill>
                    <a:schemeClr val="accent1"/>
                  </a:solidFill>
                  <a:latin typeface="TH SarabunPSK" pitchFamily="34" charset="-34"/>
                  <a:cs typeface="TH SarabunPSK" pitchFamily="34" charset="-34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accent1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accent1"/>
                            </a:solidFill>
                            <a:latin typeface="Cambria Math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sz="3600" i="1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3600" i="1">
                            <a:solidFill>
                              <a:schemeClr val="accent1"/>
                            </a:solidFill>
                            <a:latin typeface="Cambria Math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  <a:latin typeface="TH SarabunPSK" pitchFamily="34" charset="-34"/>
                    <a:cs typeface="TH SarabunPSK" pitchFamily="34" charset="-34"/>
                  </a:rPr>
                  <a:t/>
                </a:r>
                <a:r>
                  <a:rPr lang="th-TH" dirty="0" smtClean="0">
                    <a:solidFill>
                      <a:schemeClr val="accent1"/>
                    </a:solidFill>
                    <a:latin typeface="TH SarabunPSK" pitchFamily="34" charset="-34"/>
                    <a:cs typeface="TH SarabunPSK" pitchFamily="34" charset="-34"/>
                  </a:rPr>
                  <a:t>	คือ </a:t>
                </a:r>
                <a:r>
                  <a:rPr lang="th-TH" dirty="0">
                    <a:solidFill>
                      <a:schemeClr val="accent1"/>
                    </a:solidFill>
                    <a:latin typeface="TH SarabunPSK" pitchFamily="34" charset="-34"/>
                    <a:cs typeface="TH SarabunPSK" pitchFamily="34" charset="-34"/>
                  </a:rPr>
                  <a:t>จำนวนพิกเซลทั้งหมดของบริเวณ</a:t>
                </a:r>
                <a:r>
                  <a:rPr lang="th-TH" dirty="0" smtClean="0">
                    <a:solidFill>
                      <a:schemeClr val="accent1"/>
                    </a:solidFill>
                    <a:latin typeface="TH SarabunPSK" pitchFamily="34" charset="-34"/>
                    <a:cs typeface="TH SarabunPSK" pitchFamily="34" charset="-34"/>
                  </a:rPr>
                  <a:t>ด้านมื</a:t>
                </a:r>
                <a:r>
                  <a:rPr lang="th-TH" dirty="0">
                    <a:solidFill>
                      <a:schemeClr val="accent1"/>
                    </a:solidFill>
                    <a:latin typeface="TH SarabunPSK" pitchFamily="34" charset="-34"/>
                    <a:cs typeface="TH SarabunPSK" pitchFamily="34" charset="-34"/>
                  </a:rPr>
                  <a:t>ด</a:t>
                </a:r>
                <a:r>
                  <a:rPr lang="en-US" dirty="0" smtClean="0">
                    <a:solidFill>
                      <a:schemeClr val="accent1"/>
                    </a:solidFill>
                    <a:latin typeface="TH SarabunPSK" pitchFamily="34" charset="-34"/>
                    <a:cs typeface="TH SarabunPSK" pitchFamily="34" charset="-34"/>
                  </a:rPr>
                  <a:t/>
                </a:r>
                <a:r>
                  <a:rPr lang="th-TH" dirty="0">
                    <a:solidFill>
                      <a:schemeClr val="accent1"/>
                    </a:solidFill>
                    <a:latin typeface="TH SarabunPSK" pitchFamily="34" charset="-34"/>
                    <a:cs typeface="TH SarabunPSK" pitchFamily="34" charset="-34"/>
                  </a:rPr>
                  <a:t>ที่มีค่าความเข้ม</a:t>
                </a:r>
                <a:r>
                  <a:rPr lang="th-TH" dirty="0" smtClean="0">
                    <a:solidFill>
                      <a:schemeClr val="accent1"/>
                    </a:solidFill>
                    <a:latin typeface="TH SarabunPSK" pitchFamily="34" charset="-34"/>
                    <a:cs typeface="TH SarabunPSK" pitchFamily="34" charset="-34"/>
                  </a:rPr>
                  <a:t>แสง 		ตั้งแต่ </a:t>
                </a:r>
                <a:r>
                  <a:rPr lang="th-TH" dirty="0">
                    <a:solidFill>
                      <a:schemeClr val="accent1"/>
                    </a:solidFill>
                    <a:latin typeface="TH SarabunPSK" pitchFamily="34" charset="-34"/>
                    <a:cs typeface="TH SarabunPSK" pitchFamily="34" charset="-34"/>
                  </a:rPr>
                  <a:t>0 จนถึงค่าความเข้มแสงเท่ากับ </a:t>
                </a:r>
                <a:r>
                  <a:rPr lang="en-US" dirty="0">
                    <a:solidFill>
                      <a:schemeClr val="accent1"/>
                    </a:solidFill>
                    <a:latin typeface="TH SarabunPSK" pitchFamily="34" charset="-34"/>
                    <a:cs typeface="TH SarabunPSK" pitchFamily="34" charset="-34"/>
                  </a:rPr>
                  <a:t>T-</a:t>
                </a:r>
                <a:r>
                  <a:rPr lang="th-TH" dirty="0" smtClean="0">
                    <a:solidFill>
                      <a:schemeClr val="accent1"/>
                    </a:solidFill>
                    <a:latin typeface="TH SarabunPSK" pitchFamily="34" charset="-34"/>
                    <a:cs typeface="TH SarabunPSK" pitchFamily="34" charset="-34"/>
                  </a:rPr>
                  <a:t>1</a:t>
                </a:r>
                <a:endParaRPr lang="th-TH" i="1" dirty="0">
                  <a:solidFill>
                    <a:schemeClr val="accent1"/>
                  </a:solidFill>
                  <a:latin typeface="TH SarabunPSK" pitchFamily="34" charset="-34"/>
                  <a:cs typeface="TH SarabunPSK" pitchFamily="34" charset="-34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accent1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accent1"/>
                            </a:solidFill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en-US" sz="3600" i="1">
                        <a:solidFill>
                          <a:schemeClr val="accent1"/>
                        </a:solidFill>
                        <a:latin typeface="Cambria Math"/>
                      </a:rPr>
                      <m:t>(</m:t>
                    </m:r>
                    <m:r>
                      <a:rPr lang="en-US" sz="3600" i="1">
                        <a:solidFill>
                          <a:schemeClr val="accent1"/>
                        </a:solidFill>
                        <a:latin typeface="Cambria Math"/>
                      </a:rPr>
                      <m:t>𝑇</m:t>
                    </m:r>
                    <m:r>
                      <a:rPr lang="en-US" sz="3600" i="1">
                        <a:solidFill>
                          <a:schemeClr val="accent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3600" dirty="0" smtClean="0">
                    <a:solidFill>
                      <a:schemeClr val="accent1"/>
                    </a:solidFill>
                    <a:latin typeface="TH SarabunPSK" pitchFamily="34" charset="-34"/>
                    <a:cs typeface="TH SarabunPSK" pitchFamily="34" charset="-34"/>
                  </a:rPr>
                  <a:t/>
                </a:r>
                <a:r>
                  <a:rPr lang="th-TH" dirty="0" smtClean="0">
                    <a:solidFill>
                      <a:schemeClr val="accent1"/>
                    </a:solidFill>
                    <a:latin typeface="TH SarabunPSK" pitchFamily="34" charset="-34"/>
                    <a:cs typeface="TH SarabunPSK" pitchFamily="34" charset="-34"/>
                  </a:rPr>
                  <a:t>	คือ </a:t>
                </a:r>
                <a:r>
                  <a:rPr lang="th-TH" dirty="0">
                    <a:solidFill>
                      <a:schemeClr val="accent1"/>
                    </a:solidFill>
                    <a:latin typeface="TH SarabunPSK" pitchFamily="34" charset="-34"/>
                    <a:cs typeface="TH SarabunPSK" pitchFamily="34" charset="-34"/>
                  </a:rPr>
                  <a:t>จำนวนพิกเซลทั้งหมดของด้านสว่าง </a:t>
                </a:r>
                <a:r>
                  <a:rPr lang="th-TH" dirty="0" smtClean="0">
                    <a:solidFill>
                      <a:schemeClr val="accent1"/>
                    </a:solidFill>
                    <a:latin typeface="TH SarabunPSK" pitchFamily="34" charset="-34"/>
                    <a:cs typeface="TH SarabunPSK" pitchFamily="34" charset="-34"/>
                  </a:rPr>
                  <a:t>ที่</a:t>
                </a:r>
                <a:r>
                  <a:rPr lang="th-TH" dirty="0">
                    <a:solidFill>
                      <a:schemeClr val="accent1"/>
                    </a:solidFill>
                    <a:latin typeface="TH SarabunPSK" pitchFamily="34" charset="-34"/>
                    <a:cs typeface="TH SarabunPSK" pitchFamily="34" charset="-34"/>
                  </a:rPr>
                  <a:t>มีค่าความเข้มแสงตั้งแต่ </a:t>
                </a:r>
                <a:r>
                  <a:rPr lang="en-US" dirty="0" smtClean="0">
                    <a:solidFill>
                      <a:schemeClr val="accent1"/>
                    </a:solidFill>
                    <a:latin typeface="TH SarabunPSK" pitchFamily="34" charset="-34"/>
                    <a:cs typeface="TH SarabunPSK" pitchFamily="34" charset="-34"/>
                  </a:rPr>
                  <a:t>T</a:t>
                </a:r>
                <a:endParaRPr lang="en-US" dirty="0">
                  <a:solidFill>
                    <a:schemeClr val="accent1"/>
                  </a:solidFill>
                  <a:latin typeface="TH SarabunPSK" pitchFamily="34" charset="-34"/>
                  <a:cs typeface="TH SarabunPSK" pitchFamily="34" charset="-34"/>
                </a:endParaRPr>
              </a:p>
              <a:p>
                <a:r>
                  <a:rPr lang="en-US" dirty="0" smtClean="0">
                    <a:solidFill>
                      <a:schemeClr val="accent1"/>
                    </a:solidFill>
                    <a:latin typeface="TH SarabunPSK" pitchFamily="34" charset="-34"/>
                    <a:cs typeface="TH SarabunPSK" pitchFamily="34" charset="-34"/>
                  </a:rPr>
                  <a:t/>
                </a:r>
                <a:r>
                  <a:rPr lang="th-TH" dirty="0" smtClean="0">
                    <a:solidFill>
                      <a:schemeClr val="accent1"/>
                    </a:solidFill>
                    <a:latin typeface="TH SarabunPSK" pitchFamily="34" charset="-34"/>
                    <a:cs typeface="TH SarabunPSK" pitchFamily="34" charset="-34"/>
                  </a:rPr>
                  <a:t>จนถึง</a:t>
                </a:r>
                <a:r>
                  <a:rPr lang="en-US" dirty="0" smtClean="0">
                    <a:solidFill>
                      <a:schemeClr val="accent1"/>
                    </a:solidFill>
                    <a:latin typeface="TH SarabunPSK" pitchFamily="34" charset="-34"/>
                    <a:cs typeface="TH SarabunPSK" pitchFamily="34" charset="-34"/>
                  </a:rPr>
                  <a:t/>
                </a:r>
                <a:r>
                  <a:rPr lang="en-US" dirty="0">
                    <a:solidFill>
                      <a:schemeClr val="accent1"/>
                    </a:solidFill>
                    <a:latin typeface="TH SarabunPSK" pitchFamily="34" charset="-34"/>
                    <a:cs typeface="TH SarabunPSK" pitchFamily="34" charset="-34"/>
                  </a:rPr>
                  <a:t>2</a:t>
                </a:r>
                <a:r>
                  <a:rPr lang="en-US" baseline="30000" dirty="0">
                    <a:solidFill>
                      <a:schemeClr val="accent1"/>
                    </a:solidFill>
                    <a:latin typeface="TH SarabunPSK" pitchFamily="34" charset="-34"/>
                    <a:cs typeface="TH SarabunPSK" pitchFamily="34" charset="-34"/>
                  </a:rPr>
                  <a:t>B</a:t>
                </a:r>
                <a:r>
                  <a:rPr lang="en-US" dirty="0">
                    <a:solidFill>
                      <a:schemeClr val="accent1"/>
                    </a:solidFill>
                    <a:latin typeface="TH SarabunPSK" pitchFamily="34" charset="-34"/>
                    <a:cs typeface="TH SarabunPSK" pitchFamily="34" charset="-34"/>
                  </a:rPr>
                  <a:t> – 1 </a:t>
                </a:r>
                <a:r>
                  <a:rPr lang="th-TH" dirty="0">
                    <a:solidFill>
                      <a:schemeClr val="accent1"/>
                    </a:solidFill>
                    <a:latin typeface="TH SarabunPSK" pitchFamily="34" charset="-34"/>
                    <a:cs typeface="TH SarabunPSK" pitchFamily="34" charset="-34"/>
                  </a:rPr>
                  <a:t>เมื่อ </a:t>
                </a:r>
                <a:r>
                  <a:rPr lang="en-US" dirty="0">
                    <a:solidFill>
                      <a:schemeClr val="accent1"/>
                    </a:solidFill>
                    <a:latin typeface="TH SarabunPSK" pitchFamily="34" charset="-34"/>
                    <a:cs typeface="TH SarabunPSK" pitchFamily="34" charset="-34"/>
                  </a:rPr>
                  <a:t>B </a:t>
                </a:r>
                <a:r>
                  <a:rPr lang="th-TH" dirty="0">
                    <a:solidFill>
                      <a:schemeClr val="accent1"/>
                    </a:solidFill>
                    <a:latin typeface="TH SarabunPSK" pitchFamily="34" charset="-34"/>
                    <a:cs typeface="TH SarabunPSK" pitchFamily="34" charset="-34"/>
                  </a:rPr>
                  <a:t>คือจำนวนบิตของระบบภาพ </a:t>
                </a:r>
                <a:endParaRPr lang="en-US" dirty="0" smtClean="0">
                  <a:solidFill>
                    <a:schemeClr val="accent1"/>
                  </a:solidFill>
                  <a:latin typeface="TH SarabunPSK" pitchFamily="34" charset="-34"/>
                  <a:cs typeface="TH SarabunPSK" pitchFamily="34" charset="-34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accent1"/>
                            </a:solidFill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accent1"/>
                            </a:solidFill>
                            <a:latin typeface="Cambria Math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sz="3600" i="1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3600" i="1">
                            <a:solidFill>
                              <a:schemeClr val="accent1"/>
                            </a:solidFill>
                            <a:latin typeface="Cambria Math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1"/>
                    </a:solidFill>
                    <a:latin typeface="TH SarabunPSK" pitchFamily="34" charset="-34"/>
                    <a:cs typeface="TH SarabunPSK" pitchFamily="34" charset="-34"/>
                  </a:rPr>
                  <a:t/>
                </a:r>
                <a:r>
                  <a:rPr lang="th-TH" dirty="0" smtClean="0">
                    <a:solidFill>
                      <a:schemeClr val="accent1"/>
                    </a:solidFill>
                    <a:latin typeface="TH SarabunPSK" pitchFamily="34" charset="-34"/>
                    <a:cs typeface="TH SarabunPSK" pitchFamily="34" charset="-34"/>
                  </a:rPr>
                  <a:t>	คือ </a:t>
                </a:r>
                <a:r>
                  <a:rPr lang="th-TH" dirty="0">
                    <a:solidFill>
                      <a:schemeClr val="accent1"/>
                    </a:solidFill>
                    <a:latin typeface="TH SarabunPSK" pitchFamily="34" charset="-34"/>
                    <a:cs typeface="TH SarabunPSK" pitchFamily="34" charset="-34"/>
                  </a:rPr>
                  <a:t>ค่าเฉลี่ยของฮิสโตแกรมฝั่งด้านมืด</a:t>
                </a:r>
                <a:endParaRPr lang="en-US" dirty="0">
                  <a:solidFill>
                    <a:schemeClr val="accent1"/>
                  </a:solidFill>
                  <a:latin typeface="TH SarabunPSK" pitchFamily="34" charset="-34"/>
                  <a:cs typeface="TH SarabunPSK" pitchFamily="34" charset="-34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accent1"/>
                            </a:solidFill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sz="3600" i="1">
                            <a:solidFill>
                              <a:schemeClr val="accent1"/>
                            </a:solidFill>
                            <a:latin typeface="Cambria Math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sz="3600" i="1">
                            <a:solidFill>
                              <a:schemeClr val="accent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3600" i="1">
                            <a:solidFill>
                              <a:schemeClr val="accent1"/>
                            </a:solidFill>
                            <a:latin typeface="Cambria Math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3600" dirty="0">
                    <a:solidFill>
                      <a:schemeClr val="accent1"/>
                    </a:solidFill>
                    <a:latin typeface="TH SarabunPSK" pitchFamily="34" charset="-34"/>
                    <a:cs typeface="TH SarabunPSK" pitchFamily="34" charset="-34"/>
                  </a:rPr>
                  <a:t/>
                </a:r>
                <a:r>
                  <a:rPr lang="th-TH" sz="3600" dirty="0" smtClean="0">
                    <a:solidFill>
                      <a:schemeClr val="accent1"/>
                    </a:solidFill>
                    <a:latin typeface="TH SarabunPSK" pitchFamily="34" charset="-34"/>
                    <a:cs typeface="TH SarabunPSK" pitchFamily="34" charset="-34"/>
                  </a:rPr>
                  <a:t/>
                </a:r>
                <a:r>
                  <a:rPr lang="th-TH" dirty="0" smtClean="0">
                    <a:solidFill>
                      <a:schemeClr val="accent1"/>
                    </a:solidFill>
                    <a:latin typeface="TH SarabunPSK" pitchFamily="34" charset="-34"/>
                    <a:cs typeface="TH SarabunPSK" pitchFamily="34" charset="-34"/>
                  </a:rPr>
                  <a:t>คือ </a:t>
                </a:r>
                <a:r>
                  <a:rPr lang="th-TH" dirty="0">
                    <a:solidFill>
                      <a:schemeClr val="accent1"/>
                    </a:solidFill>
                    <a:latin typeface="TH SarabunPSK" pitchFamily="34" charset="-34"/>
                    <a:cs typeface="TH SarabunPSK" pitchFamily="34" charset="-34"/>
                  </a:rPr>
                  <a:t>ค่าเฉลี่ยของฮิสโตแกรมฝั่งด้านสว่าง</a:t>
                </a:r>
                <a:endParaRPr lang="en-US" dirty="0">
                  <a:solidFill>
                    <a:schemeClr val="accent1"/>
                  </a:solidFill>
                  <a:latin typeface="TH SarabunPSK" pitchFamily="34" charset="-34"/>
                  <a:cs typeface="TH SarabunPSK" pitchFamily="34" charset="-34"/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756557"/>
                <a:ext cx="8280920" cy="3843360"/>
              </a:xfrm>
              <a:prstGeom prst="rect">
                <a:avLst/>
              </a:prstGeom>
              <a:blipFill rotWithShape="1">
                <a:blip r:embed="rId3"/>
                <a:stretch>
                  <a:fillRect r="-442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257973020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51520" y="366623"/>
            <a:ext cx="8640960" cy="4647426"/>
          </a:xfrm>
          <a:prstGeom prst="rect">
            <a:avLst/>
          </a:prstGeom>
          <a:blipFill rotWithShape="1">
            <a:blip r:embed="rId2"/>
            <a:stretch>
              <a:fillRect l="-2116" t="-1835" b="-3277"/>
            </a:stretch>
          </a:blipFill>
        </p:spPr>
        <p:txBody>
          <a:bodyPr/>
          <a:lstStyle/>
          <a:p>
            <a:r>
              <a:rPr lang="th-TH">
                <a:solidFill>
                  <a:schemeClr val="accent1"/>
                </a:solidFill>
              </a:rPr>
              <a:t> </a:t>
            </a:r>
          </a:p>
        </p:txBody>
      </p:sp>
    </p:spTree>
    <p:extLst>
      <p:ext uri="{BB962C8B-B14F-4D97-AF65-F5344CB8AC3E}">
        <p14:creationId xmlns="" xmlns:p14="http://schemas.microsoft.com/office/powerpoint/2010/main" val="394234163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71600" y="2216530"/>
            <a:ext cx="741682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	Adaptive </a:t>
            </a:r>
            <a:r>
              <a:rPr lang="en-US" sz="3200" dirty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Threshold </a:t>
            </a:r>
            <a:r>
              <a:rPr lang="th-TH" sz="3200" dirty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เป็นการทำ </a:t>
            </a:r>
            <a:r>
              <a:rPr lang="en-US" sz="3200" dirty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Threshold </a:t>
            </a:r>
            <a:r>
              <a:rPr lang="th-TH" sz="3200" dirty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ที่เหมาะกับภาพที่มีความสว่างไม่สม่ำเสมอ เพราะเป็นการกำหนดค่า </a:t>
            </a:r>
            <a:r>
              <a:rPr lang="en-US" sz="3200" dirty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Threshold </a:t>
            </a:r>
            <a:r>
              <a:rPr lang="th-TH" sz="3200" dirty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ขึ้นมาหลายค่า </a:t>
            </a:r>
          </a:p>
        </p:txBody>
      </p:sp>
      <p:sp>
        <p:nvSpPr>
          <p:cNvPr id="4" name="Rectangle 7"/>
          <p:cNvSpPr/>
          <p:nvPr/>
        </p:nvSpPr>
        <p:spPr>
          <a:xfrm>
            <a:off x="700407" y="1404472"/>
            <a:ext cx="33730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600" b="1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 Adaptive</a:t>
            </a:r>
            <a:r>
              <a:rPr lang="en-US" sz="3600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en-US" sz="3600" b="1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Threshold</a:t>
            </a:r>
            <a:endParaRPr lang="th-TH" sz="3500" b="1" dirty="0">
              <a:solidFill>
                <a:schemeClr val="tx2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42910" y="618792"/>
            <a:ext cx="82868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000" b="1" dirty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การปรับปรุงคุณภาพของภาพ (</a:t>
            </a:r>
            <a:r>
              <a:rPr lang="en-US" sz="4000" b="1" dirty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Image Enhancement)</a:t>
            </a:r>
            <a:endParaRPr lang="th-TH" sz="4000" b="1" dirty="0">
              <a:solidFill>
                <a:schemeClr val="tx2"/>
              </a:solidFill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594525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9552" y="1866963"/>
            <a:ext cx="792088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	ค่า </a:t>
            </a:r>
            <a:r>
              <a:rPr lang="en-US" sz="3200" dirty="0" smtClean="0">
                <a:solidFill>
                  <a:schemeClr val="tx2"/>
                </a:solidFill>
                <a:effectLst/>
                <a:latin typeface="TH SarabunPSK" pitchFamily="34" charset="-34"/>
                <a:cs typeface="TH SarabunPSK" pitchFamily="34" charset="-34"/>
              </a:rPr>
              <a:t>Adaptive Threshold </a:t>
            </a:r>
            <a:r>
              <a:rPr lang="th-TH" sz="3200" dirty="0" smtClean="0">
                <a:solidFill>
                  <a:schemeClr val="tx2"/>
                </a:solidFill>
                <a:effectLst/>
                <a:latin typeface="TH SarabunPSK" pitchFamily="34" charset="-34"/>
                <a:cs typeface="TH SarabunPSK" pitchFamily="34" charset="-34"/>
              </a:rPr>
              <a:t>หาได้</a:t>
            </a:r>
            <a:r>
              <a:rPr lang="th-TH" sz="3200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โดยการสร้าง </a:t>
            </a:r>
            <a:r>
              <a:rPr lang="en-US" sz="3200" dirty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window </a:t>
            </a:r>
            <a:r>
              <a:rPr lang="th-TH" sz="3200" dirty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ขนาด </a:t>
            </a:r>
            <a:r>
              <a:rPr lang="en-US" sz="3200" dirty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N x N </a:t>
            </a:r>
            <a:r>
              <a:rPr lang="th-TH" sz="3200" dirty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ขึ้นมา (แนะนำให้ </a:t>
            </a:r>
            <a:r>
              <a:rPr lang="en-US" sz="3200" dirty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N </a:t>
            </a:r>
            <a:r>
              <a:rPr lang="th-TH" sz="3200" dirty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เป็นเลขจำนวนคี่) แล้วนำไปวางครอบบนบริเวณใดบริเวณหนึ่งของภาพ จากนั้นนำค่า </a:t>
            </a:r>
            <a:r>
              <a:rPr lang="en-US" sz="3200" dirty="0" err="1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Grayscale</a:t>
            </a:r>
            <a:r>
              <a:rPr lang="en-US" sz="3200" dirty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sz="3200" dirty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ของแต่ละจุดภาพมาบวกกันแล้วหารด้วยจำนวนจุดทั้งหมด จะได้ ค่า </a:t>
            </a:r>
            <a:r>
              <a:rPr lang="en-US" sz="3200" dirty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Threshold </a:t>
            </a:r>
            <a:endParaRPr lang="th-TH" sz="3200" dirty="0">
              <a:solidFill>
                <a:schemeClr val="tx2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4" name="Picture 3" descr="binary image from Adaptive_Threshold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1041" y="4019572"/>
            <a:ext cx="3009900" cy="2552700"/>
          </a:xfrm>
          <a:prstGeom prst="rect">
            <a:avLst/>
          </a:prstGeom>
        </p:spPr>
      </p:pic>
      <p:sp>
        <p:nvSpPr>
          <p:cNvPr id="5" name="Rectangle 7"/>
          <p:cNvSpPr/>
          <p:nvPr/>
        </p:nvSpPr>
        <p:spPr>
          <a:xfrm>
            <a:off x="700407" y="1404472"/>
            <a:ext cx="39709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600" b="1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 Adaptive Threshold(</a:t>
            </a:r>
            <a:r>
              <a:rPr lang="th-TH" sz="3600" b="1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ต่อ</a:t>
            </a:r>
            <a:r>
              <a:rPr lang="en-US" sz="3600" b="1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)</a:t>
            </a:r>
            <a:endParaRPr lang="th-TH" sz="3500" b="1" dirty="0">
              <a:solidFill>
                <a:schemeClr val="tx2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6" name="Rectangle 4"/>
          <p:cNvSpPr/>
          <p:nvPr/>
        </p:nvSpPr>
        <p:spPr>
          <a:xfrm>
            <a:off x="642910" y="618792"/>
            <a:ext cx="82868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000" b="1" dirty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การปรับปรุงคุณภาพของภาพ (</a:t>
            </a:r>
            <a:r>
              <a:rPr lang="en-US" sz="4000" b="1" dirty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Image Enhancement)</a:t>
            </a:r>
            <a:endParaRPr lang="th-TH" sz="4000" b="1" dirty="0">
              <a:solidFill>
                <a:schemeClr val="tx2"/>
              </a:solidFill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8014869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>
                <a:effectLst/>
                <a:latin typeface="TH SarabunPSK" pitchFamily="34" charset="-34"/>
                <a:cs typeface="TH SarabunPSK" pitchFamily="34" charset="-34"/>
              </a:rPr>
              <a:t>Morphological Image Processing</a:t>
            </a:r>
            <a:endParaRPr lang="th-TH" sz="4400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71472" y="1428736"/>
            <a:ext cx="8136904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	Morphological </a:t>
            </a:r>
            <a:r>
              <a:rPr lang="en-US" sz="3200" dirty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Image Processing </a:t>
            </a:r>
            <a:r>
              <a:rPr lang="th-TH" sz="3200" dirty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เป็นทฤษฎีการประมวลผลภาพที่ใช้วิธีการจัดองค์ประกอบภาพขึ้นมาใหม่ โดยใช้การแทนที่หรือการตัดออก เพื่อให้ได้โครงสร้างภาพที่เหมาะสมสำหรับภาพขาว-ดำ (</a:t>
            </a:r>
            <a:r>
              <a:rPr lang="en-US" sz="3200" dirty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Binary Image</a:t>
            </a:r>
            <a:r>
              <a:rPr lang="en-US" sz="3200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) </a:t>
            </a:r>
            <a:r>
              <a:rPr lang="th-TH" sz="3200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ประกอบไปด้วย 4 วิธีดังนี้</a:t>
            </a:r>
          </a:p>
          <a:p>
            <a:pPr marL="514350" indent="-514350">
              <a:buAutoNum type="arabicPeriod"/>
            </a:pPr>
            <a:r>
              <a:rPr lang="th-TH" sz="3200" b="1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การขยายขนาดภาพ </a:t>
            </a:r>
            <a:r>
              <a:rPr lang="en-US" sz="3200" b="1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(Dilation)</a:t>
            </a:r>
          </a:p>
          <a:p>
            <a:pPr marL="514350" indent="-514350">
              <a:buFontTx/>
              <a:buAutoNum type="arabicPeriod"/>
            </a:pPr>
            <a:r>
              <a:rPr lang="th-TH" sz="3200" b="1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การกร่อนข้อมูลภาพ (</a:t>
            </a:r>
            <a:r>
              <a:rPr lang="en-US" sz="3200" b="1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Erosion</a:t>
            </a:r>
            <a:r>
              <a:rPr lang="th-TH" sz="3200" b="1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)</a:t>
            </a:r>
          </a:p>
          <a:p>
            <a:pPr marL="514350" indent="-514350">
              <a:buFontTx/>
              <a:buAutoNum type="arabicPeriod"/>
            </a:pPr>
            <a:r>
              <a:rPr lang="en-US" sz="3200" b="1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Opening Operation</a:t>
            </a:r>
          </a:p>
          <a:p>
            <a:pPr marL="514350" indent="-514350">
              <a:buFontTx/>
              <a:buAutoNum type="arabicPeriod"/>
            </a:pPr>
            <a:r>
              <a:rPr lang="en-US" sz="3200" b="1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Closing Operation</a:t>
            </a:r>
            <a:endParaRPr lang="th-TH" sz="3200" b="1" dirty="0" smtClean="0">
              <a:solidFill>
                <a:schemeClr val="tx2"/>
              </a:solidFill>
              <a:latin typeface="TH SarabunPSK" pitchFamily="34" charset="-34"/>
              <a:cs typeface="TH SarabunPSK" pitchFamily="34" charset="-34"/>
            </a:endParaRPr>
          </a:p>
          <a:p>
            <a:pPr marL="514350" indent="-514350">
              <a:buAutoNum type="arabicPeriod"/>
            </a:pPr>
            <a:endParaRPr lang="en-US" sz="3200" dirty="0">
              <a:solidFill>
                <a:schemeClr val="tx2"/>
              </a:solidFill>
              <a:effectLst/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9220" name="Picture 4" descr="http://www-sipl.technion.ac.il/UploadedFiles/imageMorphology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627" y="3643314"/>
            <a:ext cx="3690653" cy="24288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9284120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14348" y="2071678"/>
            <a:ext cx="80648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	วิธีการคือ ถ้า</a:t>
            </a:r>
            <a:r>
              <a:rPr lang="en-US" sz="3200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 Pixel</a:t>
            </a:r>
            <a:r>
              <a:rPr lang="th-TH" sz="3200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 มี</a:t>
            </a:r>
            <a:r>
              <a:rPr lang="th-TH" sz="3200" dirty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ค่าความเข้มแสงเป็น </a:t>
            </a:r>
            <a:r>
              <a:rPr lang="en-US" sz="3200" dirty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0 </a:t>
            </a:r>
            <a:r>
              <a:rPr lang="th-TH" sz="3200" dirty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ให้เลื่อนไปดูที่จุดถัดไป แต่ถ้าเป็น </a:t>
            </a:r>
            <a:r>
              <a:rPr lang="en-US" sz="3200" dirty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1 </a:t>
            </a:r>
            <a:r>
              <a:rPr lang="th-TH" sz="3200" dirty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ให้ทำการ </a:t>
            </a:r>
            <a:r>
              <a:rPr lang="en-US" sz="3200" dirty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OR </a:t>
            </a:r>
            <a:r>
              <a:rPr lang="th-TH" sz="3200" dirty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กับสมาชิกที่อยู่รอบๆ แล้วเปลี่ยนค่าตามที่ออกมา</a:t>
            </a:r>
            <a:endParaRPr lang="en-US" sz="3200" dirty="0">
              <a:solidFill>
                <a:schemeClr val="tx2"/>
              </a:solidFill>
              <a:effectLst/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4" name="Picture 3" descr="theory_html_37e381f2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76207" y="3786190"/>
            <a:ext cx="3791585" cy="2279650"/>
          </a:xfrm>
          <a:prstGeom prst="rect">
            <a:avLst/>
          </a:prstGeom>
        </p:spPr>
      </p:pic>
      <p:sp>
        <p:nvSpPr>
          <p:cNvPr id="8" name="Rectangle 4"/>
          <p:cNvSpPr/>
          <p:nvPr/>
        </p:nvSpPr>
        <p:spPr>
          <a:xfrm>
            <a:off x="642910" y="618792"/>
            <a:ext cx="77048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Morphological Image Processing</a:t>
            </a:r>
            <a:endParaRPr lang="th-TH" sz="4000" b="1" dirty="0">
              <a:solidFill>
                <a:schemeClr val="tx2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9" name="Rectangle 7"/>
          <p:cNvSpPr/>
          <p:nvPr/>
        </p:nvSpPr>
        <p:spPr>
          <a:xfrm>
            <a:off x="700407" y="1404472"/>
            <a:ext cx="44165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h-TH" sz="3600" b="1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 การขยายขนาดภาพ </a:t>
            </a:r>
            <a:r>
              <a:rPr lang="en-US" sz="3600" b="1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(Dilation)</a:t>
            </a:r>
            <a:endParaRPr lang="th-TH" sz="3500" b="1" dirty="0">
              <a:solidFill>
                <a:schemeClr val="tx2"/>
              </a:solidFill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977887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3568" y="2066030"/>
            <a:ext cx="835292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	คือการลด</a:t>
            </a:r>
            <a:r>
              <a:rPr lang="th-TH" sz="3200" dirty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ขนาดของวัตถุในภาพให้เล็กลง โดยการเปลี่ยนแปลงค่าจุดที่เป็นขอบของวัตถุภายในภาพให้กลายเป็นค่า </a:t>
            </a:r>
            <a:r>
              <a:rPr lang="en-US" sz="3200" dirty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0</a:t>
            </a:r>
            <a:endParaRPr lang="en-US" sz="3200" dirty="0">
              <a:solidFill>
                <a:schemeClr val="tx2"/>
              </a:solidFill>
              <a:effectLst/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4" name="Picture 3" descr="theory_html_m23129e3e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37842" y="3645024"/>
            <a:ext cx="3828415" cy="2401570"/>
          </a:xfrm>
          <a:prstGeom prst="rect">
            <a:avLst/>
          </a:prstGeom>
        </p:spPr>
      </p:pic>
      <p:sp>
        <p:nvSpPr>
          <p:cNvPr id="7" name="Rectangle 4"/>
          <p:cNvSpPr/>
          <p:nvPr/>
        </p:nvSpPr>
        <p:spPr>
          <a:xfrm>
            <a:off x="642910" y="618792"/>
            <a:ext cx="77048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Morphological Image Processing</a:t>
            </a:r>
            <a:endParaRPr lang="th-TH" sz="4000" b="1" dirty="0">
              <a:solidFill>
                <a:schemeClr val="tx2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00407" y="1404472"/>
            <a:ext cx="4479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th-TH" sz="3600" b="1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 การกร่อนข้อมูลภาพ (</a:t>
            </a:r>
            <a:r>
              <a:rPr lang="en-US" sz="3600" b="1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Erosion</a:t>
            </a:r>
            <a:r>
              <a:rPr lang="th-TH" sz="3600" b="1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)</a:t>
            </a:r>
            <a:endParaRPr lang="th-TH" sz="3500" b="1" dirty="0">
              <a:solidFill>
                <a:schemeClr val="tx2"/>
              </a:solidFill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155579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1520" y="2000240"/>
            <a:ext cx="84969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	เป็น</a:t>
            </a:r>
            <a:r>
              <a:rPr lang="th-TH" sz="3200" dirty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กระบวนการที่ช่วยในการกำจัดวัตถุขนาดเล็กออกไป เพื่อให้วัตถุขนาดใหญ่มีขอบที่เรียบและชัดเจนขึ้น โดยจะมีวิธีการทำงานคือ กร่อนข้อมูลภาพ (</a:t>
            </a:r>
            <a:r>
              <a:rPr lang="en-US" sz="3200" dirty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Erosion) </a:t>
            </a:r>
            <a:r>
              <a:rPr lang="th-TH" sz="3200" dirty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ก่อน แล้วตามด้วยการขยายขนาดภาพ </a:t>
            </a:r>
            <a:r>
              <a:rPr lang="en-US" sz="3200" dirty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(Dilation)</a:t>
            </a:r>
            <a:endParaRPr lang="en-US" sz="3200" dirty="0">
              <a:solidFill>
                <a:schemeClr val="tx2"/>
              </a:solidFill>
              <a:effectLst/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5" name="Picture 4" descr="theory_html_m7e9b3438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4072" y="3786190"/>
            <a:ext cx="3566160" cy="2035810"/>
          </a:xfrm>
          <a:prstGeom prst="rect">
            <a:avLst/>
          </a:prstGeom>
        </p:spPr>
      </p:pic>
      <p:sp>
        <p:nvSpPr>
          <p:cNvPr id="6" name="Rectangle 4"/>
          <p:cNvSpPr/>
          <p:nvPr/>
        </p:nvSpPr>
        <p:spPr>
          <a:xfrm>
            <a:off x="642910" y="618792"/>
            <a:ext cx="77048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Morphological Image Processing</a:t>
            </a:r>
            <a:endParaRPr lang="th-TH" sz="4000" b="1" dirty="0">
              <a:solidFill>
                <a:schemeClr val="tx2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7" name="Rectangle 7"/>
          <p:cNvSpPr/>
          <p:nvPr/>
        </p:nvSpPr>
        <p:spPr>
          <a:xfrm>
            <a:off x="700407" y="1404472"/>
            <a:ext cx="32768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600" b="1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 Opening Operation</a:t>
            </a:r>
            <a:endParaRPr lang="th-TH" sz="3500" b="1" dirty="0">
              <a:solidFill>
                <a:schemeClr val="tx2"/>
              </a:solidFill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135683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9307" y="2073654"/>
            <a:ext cx="85689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	เป็น</a:t>
            </a:r>
            <a:r>
              <a:rPr lang="th-TH" sz="3200" dirty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กระบวนการที่ช่วยให้วัตถุในภาพที่เป็นช่องเล็กๆ ถูกเติมเต็ม ไม่ทำให้ภาพขนาดใหญ่ขึ้น แต่ขอบจะดูเรียบ โดยกระบวนการนี้ใช้วิธีขยายขนาดภาพ (</a:t>
            </a:r>
            <a:r>
              <a:rPr lang="en-US" sz="3200" dirty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Dilation) </a:t>
            </a:r>
            <a:r>
              <a:rPr lang="th-TH" sz="3200" dirty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ก่อนแล้วจึงตามด้วยการกร่อนข้อมูลภาพ (</a:t>
            </a:r>
            <a:r>
              <a:rPr lang="en-US" sz="3200" dirty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Erosion</a:t>
            </a:r>
            <a:r>
              <a:rPr lang="th-TH" sz="3200" dirty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)</a:t>
            </a:r>
            <a:endParaRPr lang="en-US" sz="3200" dirty="0">
              <a:solidFill>
                <a:schemeClr val="tx2"/>
              </a:solidFill>
              <a:effectLst/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4" name="Picture 3" descr="theory_html_m594e600f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07216" y="4071942"/>
            <a:ext cx="3493135" cy="1993265"/>
          </a:xfrm>
          <a:prstGeom prst="rect">
            <a:avLst/>
          </a:prstGeom>
        </p:spPr>
      </p:pic>
      <p:sp>
        <p:nvSpPr>
          <p:cNvPr id="6" name="Rectangle 4"/>
          <p:cNvSpPr/>
          <p:nvPr/>
        </p:nvSpPr>
        <p:spPr>
          <a:xfrm>
            <a:off x="642910" y="618792"/>
            <a:ext cx="77048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Morphological Image Processing</a:t>
            </a:r>
            <a:endParaRPr lang="th-TH" sz="4000" b="1" dirty="0">
              <a:solidFill>
                <a:schemeClr val="tx2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7" name="Rectangle 7"/>
          <p:cNvSpPr/>
          <p:nvPr/>
        </p:nvSpPr>
        <p:spPr>
          <a:xfrm>
            <a:off x="700407" y="1404472"/>
            <a:ext cx="30861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600" b="1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 Closing Operation</a:t>
            </a:r>
            <a:endParaRPr lang="th-TH" sz="3500" b="1" dirty="0">
              <a:solidFill>
                <a:schemeClr val="tx2"/>
              </a:solidFill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1014312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บทที่ </a:t>
            </a:r>
            <a:r>
              <a:rPr lang="en-US" dirty="0" smtClean="0">
                <a:latin typeface="TH SarabunPSK" pitchFamily="34" charset="-34"/>
                <a:cs typeface="TH SarabunPSK" pitchFamily="34" charset="-34"/>
              </a:rPr>
              <a:t>1 </a:t>
            </a: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บทนำ</a:t>
            </a:r>
            <a:endParaRPr lang="th-TH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0D2CE-6B8C-48CF-8DF4-3218AA818060}" type="slidenum">
              <a:rPr lang="th-TH" smtClean="0"/>
              <a:pPr/>
              <a:t>3</a:t>
            </a:fld>
            <a:endParaRPr lang="th-TH"/>
          </a:p>
        </p:txBody>
      </p:sp>
      <p:sp>
        <p:nvSpPr>
          <p:cNvPr id="5" name="TextBox 4"/>
          <p:cNvSpPr txBox="1"/>
          <p:nvPr/>
        </p:nvSpPr>
        <p:spPr>
          <a:xfrm>
            <a:off x="428596" y="1214422"/>
            <a:ext cx="4143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b="1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ที่มาและความสำคัญของปัญหา</a:t>
            </a:r>
            <a:endParaRPr lang="th-TH" sz="3200" b="1" dirty="0">
              <a:solidFill>
                <a:schemeClr val="tx2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4348" y="1928802"/>
            <a:ext cx="80010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H SarabunPSK" pitchFamily="34" charset="-34"/>
                <a:cs typeface="TH SarabunPSK" pitchFamily="34" charset="-34"/>
              </a:rPr>
              <a:t>	</a:t>
            </a: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ในปัจจุบันรถจักรยานยนต์ก็ถือเป็นยานพาหนะสำคัญ เพราะด้วยความคล่องตัวสูง ทำให้มีคนจำนวนไม่น้อยเลือกใช้ โดยเฉพาะในกลุ่มวัยรุ่นนิสิต นักศึกษา เนื่องจากกำลังอยู่ในวัยเรียน รถจักรยานยนต์มีราคาไม่สูงนัก จึงเป็นยานพาหนะที่นิยมใช้อำนวยความสะดวก</a:t>
            </a:r>
          </a:p>
          <a:p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	ในขณะที่มีผลดี ก็ย่อมมีผลเสีย เพราะจากการสำรวจภายในประเทศพบว่าอันดับที่หนึ่งของสาเหตุการเสียชีวิตทั้งหมด เกิดจากอุบัติเหตุการจราจร และเมื่อแยกประเภทแล้ว เกิดจากรถจักรยานยนต์มากที่สุด ซึ่งส่วนใหญ่ผู้ขับขี่ไม่ได้สวมหมวกนิรภัย จึงทำให้มีการกระทบกระเทือนทางศีรษะและสมองอย่างรุนแรง ทำให้บางรายถึงขั้นเสียชีวิต หรือพิการ เกิดเป็นภาระให้กับครอบครัว</a:t>
            </a:r>
            <a:endParaRPr lang="th-TH" dirty="0">
              <a:latin typeface="TH SarabunPSK" pitchFamily="34" charset="-34"/>
              <a:cs typeface="TH SarabunPSK" pitchFamily="34" charset="-34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/>
          <p:cNvSpPr/>
          <p:nvPr/>
        </p:nvSpPr>
        <p:spPr>
          <a:xfrm>
            <a:off x="2143108" y="3357562"/>
            <a:ext cx="3714776" cy="857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2"/>
              </a:solidFill>
            </a:endParaRPr>
          </a:p>
        </p:txBody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effectLst/>
                <a:latin typeface="TH SarabunPSK" pitchFamily="34" charset="-34"/>
                <a:cs typeface="TH SarabunPSK" pitchFamily="34" charset="-34"/>
              </a:rPr>
              <a:t>Motion Detect</a:t>
            </a:r>
            <a:endParaRPr lang="th-TH" sz="4000" dirty="0">
              <a:effectLst/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8596" y="1500174"/>
            <a:ext cx="850112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     เป็นกระบวนการที่ใช้ในการตรวจจับความเคลื่อนไหวของวัตถุในภาพ โดยอาศัยการหาความแตกต่างของเฟรมทั้งสองเฟรม (</a:t>
            </a:r>
            <a:r>
              <a:rPr lang="en-US" sz="3200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Frame Difference) </a:t>
            </a:r>
            <a:r>
              <a:rPr lang="th-TH" sz="3200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สามารถแทนด้วยสมการดังนี้</a:t>
            </a:r>
            <a:br>
              <a:rPr lang="th-TH" sz="3200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</a:br>
            <a:endParaRPr lang="en-US" sz="3200" dirty="0" smtClean="0">
              <a:solidFill>
                <a:schemeClr val="tx2"/>
              </a:solidFill>
              <a:latin typeface="TH SarabunPSK" pitchFamily="34" charset="-34"/>
              <a:cs typeface="TH SarabunPSK" pitchFamily="34" charset="-34"/>
            </a:endParaRPr>
          </a:p>
          <a:p>
            <a:r>
              <a:rPr lang="en-US" sz="3200" i="1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                      </a:t>
            </a:r>
            <a:r>
              <a:rPr lang="en-US" sz="3200" b="1" i="1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g(x , y) = f( x , y) – h(x, y)</a:t>
            </a:r>
            <a:endParaRPr lang="en-US" sz="3200" b="1" dirty="0" smtClean="0">
              <a:solidFill>
                <a:schemeClr val="tx2"/>
              </a:solidFill>
              <a:latin typeface="TH SarabunPSK" pitchFamily="34" charset="-34"/>
              <a:cs typeface="TH SarabunPSK" pitchFamily="34" charset="-34"/>
            </a:endParaRPr>
          </a:p>
          <a:p>
            <a:endParaRPr lang="th-TH" dirty="0">
              <a:solidFill>
                <a:schemeClr val="tx2"/>
              </a:solidFill>
            </a:endParaRPr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4357694"/>
            <a:ext cx="7248525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0D2CE-6B8C-48CF-8DF4-3218AA818060}" type="slidenum">
              <a:rPr lang="th-TH" smtClean="0">
                <a:solidFill>
                  <a:schemeClr val="tx2"/>
                </a:solidFill>
              </a:rPr>
              <a:pPr/>
              <a:t>31</a:t>
            </a:fld>
            <a:endParaRPr lang="th-TH">
              <a:solidFill>
                <a:schemeClr val="tx2"/>
              </a:solidFill>
            </a:endParaRPr>
          </a:p>
        </p:txBody>
      </p:sp>
      <p:sp>
        <p:nvSpPr>
          <p:cNvPr id="3" name="ชื่อเรื่อง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effectLst/>
                <a:latin typeface="TH SarabunPSK" pitchFamily="34" charset="-34"/>
                <a:cs typeface="TH SarabunPSK" pitchFamily="34" charset="-34"/>
              </a:rPr>
              <a:t>Motion Detect (</a:t>
            </a:r>
            <a:r>
              <a:rPr lang="th-TH" sz="4000" dirty="0" smtClean="0">
                <a:effectLst/>
                <a:latin typeface="TH SarabunPSK" pitchFamily="34" charset="-34"/>
                <a:cs typeface="TH SarabunPSK" pitchFamily="34" charset="-34"/>
              </a:rPr>
              <a:t>ต่อ</a:t>
            </a:r>
            <a:r>
              <a:rPr lang="en-US" sz="4000" dirty="0" smtClean="0">
                <a:effectLst/>
                <a:latin typeface="TH SarabunPSK" pitchFamily="34" charset="-34"/>
                <a:cs typeface="TH SarabunPSK" pitchFamily="34" charset="-34"/>
              </a:rPr>
              <a:t>)</a:t>
            </a:r>
            <a:endParaRPr lang="th-TH" sz="4000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888" y="1571612"/>
            <a:ext cx="8758268" cy="22764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2919" y="3867153"/>
            <a:ext cx="8758237" cy="22288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สี่เหลี่ยมผืนผ้า 4"/>
          <p:cNvSpPr/>
          <p:nvPr/>
        </p:nvSpPr>
        <p:spPr>
          <a:xfrm>
            <a:off x="2000232" y="3000372"/>
            <a:ext cx="4500594" cy="642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effectLst/>
                <a:latin typeface="TH SarabunPSK" pitchFamily="34" charset="-34"/>
                <a:cs typeface="TH SarabunPSK" pitchFamily="34" charset="-34"/>
              </a:rPr>
              <a:t>Average</a:t>
            </a:r>
            <a:r>
              <a:rPr lang="en-US" sz="4000" dirty="0" smtClean="0">
                <a:latin typeface="TH SarabunPSK" pitchFamily="34" charset="-34"/>
                <a:cs typeface="TH SarabunPSK" pitchFamily="34" charset="-34"/>
              </a:rPr>
              <a:t> </a:t>
            </a:r>
            <a:r>
              <a:rPr lang="en-US" sz="4000" dirty="0" smtClean="0">
                <a:effectLst/>
                <a:latin typeface="TH SarabunPSK" pitchFamily="34" charset="-34"/>
                <a:cs typeface="TH SarabunPSK" pitchFamily="34" charset="-34"/>
              </a:rPr>
              <a:t>Motion Detect</a:t>
            </a:r>
            <a:endParaRPr lang="th-TH" sz="4000" dirty="0">
              <a:effectLst/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596" y="1500174"/>
            <a:ext cx="764386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 smtClean="0">
                <a:latin typeface="TH SarabunPSK" pitchFamily="34" charset="-34"/>
                <a:cs typeface="TH SarabunPSK" pitchFamily="34" charset="-34"/>
              </a:rPr>
              <a:t>    เป็นกระบวนการที่นำการหาความแตกต่างของภาพมาประยุกต์ใช้เพื่อให้เกิดความแม่นยำมากขึ้น</a:t>
            </a:r>
          </a:p>
          <a:p>
            <a:endParaRPr lang="th-TH" sz="3200" dirty="0" smtClean="0">
              <a:latin typeface="TH SarabunPSK" pitchFamily="34" charset="-34"/>
              <a:cs typeface="TH SarabunPSK" pitchFamily="34" charset="-34"/>
            </a:endParaRPr>
          </a:p>
          <a:p>
            <a:pPr algn="ctr"/>
            <a:r>
              <a:rPr lang="en-US" sz="3200" b="1" i="1" dirty="0" smtClean="0">
                <a:latin typeface="TH SarabunPSK" pitchFamily="34" charset="-34"/>
                <a:cs typeface="TH SarabunPSK" pitchFamily="34" charset="-34"/>
              </a:rPr>
              <a:t>g(x , y) = f( x , y) – average(x, y)</a:t>
            </a:r>
            <a:endParaRPr lang="th-TH" sz="3200" dirty="0"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5487" y="3857628"/>
            <a:ext cx="6902661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หมายเลขภาพนิ่ง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0D2CE-6B8C-48CF-8DF4-3218AA818060}" type="slidenum">
              <a:rPr lang="th-TH" smtClean="0"/>
              <a:pPr/>
              <a:t>33</a:t>
            </a:fld>
            <a:endParaRPr lang="th-TH"/>
          </a:p>
        </p:txBody>
      </p:sp>
      <p:sp>
        <p:nvSpPr>
          <p:cNvPr id="3" name="ชื่อเรื่อง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effectLst/>
                <a:latin typeface="TH SarabunPSK" pitchFamily="34" charset="-34"/>
                <a:cs typeface="TH SarabunPSK" pitchFamily="34" charset="-34"/>
              </a:rPr>
              <a:t>Average</a:t>
            </a:r>
            <a:r>
              <a:rPr lang="en-US" sz="4000" dirty="0" smtClean="0">
                <a:latin typeface="TH SarabunPSK" pitchFamily="34" charset="-34"/>
                <a:cs typeface="TH SarabunPSK" pitchFamily="34" charset="-34"/>
              </a:rPr>
              <a:t> Motion Detect (</a:t>
            </a:r>
            <a:r>
              <a:rPr lang="th-TH" sz="4000" dirty="0" smtClean="0">
                <a:latin typeface="TH SarabunPSK" pitchFamily="34" charset="-34"/>
                <a:cs typeface="TH SarabunPSK" pitchFamily="34" charset="-34"/>
              </a:rPr>
              <a:t>ต่อ</a:t>
            </a:r>
            <a:r>
              <a:rPr lang="en-US" sz="4000" dirty="0" smtClean="0">
                <a:latin typeface="TH SarabunPSK" pitchFamily="34" charset="-34"/>
                <a:cs typeface="TH SarabunPSK" pitchFamily="34" charset="-34"/>
              </a:rPr>
              <a:t>)</a:t>
            </a:r>
            <a:endParaRPr lang="th-TH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1242" y="1500174"/>
            <a:ext cx="8467038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0496" y="3929066"/>
            <a:ext cx="8447923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effectLst/>
                <a:latin typeface="TH SarabunPSK" pitchFamily="34" charset="-34"/>
                <a:cs typeface="TH SarabunPSK" pitchFamily="34" charset="-34"/>
              </a:rPr>
              <a:t>Contours</a:t>
            </a:r>
            <a:endParaRPr lang="th-TH" sz="4000" dirty="0">
              <a:effectLst/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8596" y="1500174"/>
            <a:ext cx="72866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 smtClean="0"/>
              <a:t>     เป็นกระบวนการที่ใช้ในการหาขอบเขตของวัตถุในรูปภาพ เพื่อที่จะนำวัตถุนั้นมาใช้การในการวิเคราะห์ว่าวัตถุนั้นเป็นอะไร</a:t>
            </a:r>
            <a:endParaRPr lang="th-TH" sz="3200" dirty="0" smtClean="0"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1" y="2857496"/>
            <a:ext cx="3650881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9124" y="2857496"/>
            <a:ext cx="3643338" cy="2426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1871321" y="5221444"/>
            <a:ext cx="9861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H SarabunPSK" pitchFamily="34" charset="-34"/>
                <a:cs typeface="TH SarabunPSK" pitchFamily="34" charset="-34"/>
              </a:rPr>
              <a:t>input</a:t>
            </a:r>
            <a:endParaRPr lang="th-TH" sz="4000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29322" y="5214950"/>
            <a:ext cx="12378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H SarabunPSK" pitchFamily="34" charset="-34"/>
                <a:cs typeface="TH SarabunPSK" pitchFamily="34" charset="-34"/>
              </a:rPr>
              <a:t>output</a:t>
            </a:r>
            <a:endParaRPr lang="th-TH" sz="4000" dirty="0">
              <a:latin typeface="TH SarabunPSK" pitchFamily="34" charset="-34"/>
              <a:cs typeface="TH SarabunPSK" pitchFamily="34" charset="-34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ตัวเชื่อมต่อตรง 5"/>
          <p:cNvCxnSpPr/>
          <p:nvPr/>
        </p:nvCxnSpPr>
        <p:spPr>
          <a:xfrm rot="5400000">
            <a:off x="2392744" y="2678504"/>
            <a:ext cx="2071702" cy="79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" name="วัตถุ 3"/>
          <p:cNvGraphicFramePr>
            <a:graphicFrameLocks noChangeAspect="1"/>
          </p:cNvGraphicFramePr>
          <p:nvPr/>
        </p:nvGraphicFramePr>
        <p:xfrm>
          <a:off x="1327150" y="0"/>
          <a:ext cx="6489700" cy="6858000"/>
        </p:xfrm>
        <a:graphic>
          <a:graphicData uri="http://schemas.openxmlformats.org/presentationml/2006/ole">
            <p:oleObj spid="_x0000_s1026" name="Visio" r:id="rId4" imgW="7738125" imgH="8177368" progId="Visio.Drawing.11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989034"/>
          </a:xfrm>
        </p:spPr>
        <p:txBody>
          <a:bodyPr>
            <a:normAutofit/>
          </a:bodyPr>
          <a:lstStyle/>
          <a:p>
            <a:pPr algn="r"/>
            <a:r>
              <a:rPr lang="th-TH" sz="4000" dirty="0" smtClean="0">
                <a:effectLst/>
                <a:latin typeface="TH SarabunPSK" pitchFamily="34" charset="-34"/>
                <a:cs typeface="TH SarabunPSK" pitchFamily="34" charset="-34"/>
              </a:rPr>
              <a:t>ขั้นตอนการทำงานของโปรแกรม</a:t>
            </a:r>
            <a:endParaRPr lang="th-TH" sz="4000" dirty="0">
              <a:effectLst/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0D2CE-6B8C-48CF-8DF4-3218AA818060}" type="slidenum">
              <a:rPr lang="th-TH" smtClean="0"/>
              <a:pPr/>
              <a:t>35</a:t>
            </a:fld>
            <a:endParaRPr lang="th-TH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285992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th-TH" dirty="0" smtClean="0"/>
              <a:t>ความคืบหน้า</a:t>
            </a:r>
            <a:endParaRPr lang="th-TH" dirty="0"/>
          </a:p>
        </p:txBody>
      </p:sp>
    </p:spTree>
    <p:extLst>
      <p:ext uri="{BB962C8B-B14F-4D97-AF65-F5344CB8AC3E}">
        <p14:creationId xmlns="" xmlns:p14="http://schemas.microsoft.com/office/powerpoint/2010/main" val="103440195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285992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th-TH" dirty="0" smtClean="0"/>
              <a:t>ขอบคุณครับ</a:t>
            </a:r>
            <a:endParaRPr lang="th-TH" dirty="0"/>
          </a:p>
        </p:txBody>
      </p:sp>
    </p:spTree>
    <p:extLst>
      <p:ext uri="{BB962C8B-B14F-4D97-AF65-F5344CB8AC3E}">
        <p14:creationId xmlns="" xmlns:p14="http://schemas.microsoft.com/office/powerpoint/2010/main" val="103440195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บทที่ </a:t>
            </a:r>
            <a:r>
              <a:rPr lang="en-US" dirty="0" smtClean="0">
                <a:latin typeface="TH SarabunPSK" pitchFamily="34" charset="-34"/>
                <a:cs typeface="TH SarabunPSK" pitchFamily="34" charset="-34"/>
              </a:rPr>
              <a:t>1 </a:t>
            </a: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บทนำ</a:t>
            </a:r>
            <a:endParaRPr lang="th-TH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0D2CE-6B8C-48CF-8DF4-3218AA818060}" type="slidenum">
              <a:rPr lang="th-TH" smtClean="0"/>
              <a:pPr/>
              <a:t>4</a:t>
            </a:fld>
            <a:endParaRPr lang="th-TH"/>
          </a:p>
        </p:txBody>
      </p:sp>
      <p:pic>
        <p:nvPicPr>
          <p:cNvPr id="4" name="Picture 3" descr="amearn46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8728" y="1857364"/>
            <a:ext cx="6286544" cy="47149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8596" y="1214422"/>
            <a:ext cx="4143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b="1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ที่มาและความสำคัญของปัญหา</a:t>
            </a:r>
            <a:endParaRPr lang="th-TH" sz="3200" b="1" dirty="0">
              <a:solidFill>
                <a:schemeClr val="tx2"/>
              </a:solidFill>
              <a:latin typeface="TH SarabunPSK" pitchFamily="34" charset="-34"/>
              <a:cs typeface="TH SarabunPSK" pitchFamily="34" charset="-34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บทที่ </a:t>
            </a:r>
            <a:r>
              <a:rPr lang="en-US" dirty="0" smtClean="0">
                <a:latin typeface="TH SarabunPSK" pitchFamily="34" charset="-34"/>
                <a:cs typeface="TH SarabunPSK" pitchFamily="34" charset="-34"/>
              </a:rPr>
              <a:t>1 </a:t>
            </a: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บทนำ</a:t>
            </a:r>
            <a:endParaRPr lang="th-TH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0D2CE-6B8C-48CF-8DF4-3218AA818060}" type="slidenum">
              <a:rPr lang="th-TH" smtClean="0"/>
              <a:pPr/>
              <a:t>5</a:t>
            </a:fld>
            <a:endParaRPr lang="th-TH"/>
          </a:p>
        </p:txBody>
      </p:sp>
      <p:sp>
        <p:nvSpPr>
          <p:cNvPr id="5" name="TextBox 4"/>
          <p:cNvSpPr txBox="1"/>
          <p:nvPr/>
        </p:nvSpPr>
        <p:spPr>
          <a:xfrm>
            <a:off x="428596" y="1214422"/>
            <a:ext cx="4143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b="1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ที่มาและความสำคัญของปัญหา</a:t>
            </a:r>
            <a:endParaRPr lang="th-TH" sz="3200" b="1" dirty="0">
              <a:solidFill>
                <a:schemeClr val="tx2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30721" name="Picture 1" descr="C:\Users\kengz\Downloads\DSC_005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6116" y="1976448"/>
            <a:ext cx="2504782" cy="4452948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บทที่ </a:t>
            </a:r>
            <a:r>
              <a:rPr lang="en-US" dirty="0" smtClean="0">
                <a:latin typeface="TH SarabunPSK" pitchFamily="34" charset="-34"/>
                <a:cs typeface="TH SarabunPSK" pitchFamily="34" charset="-34"/>
              </a:rPr>
              <a:t>1 </a:t>
            </a: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บทนำ</a:t>
            </a:r>
            <a:endParaRPr lang="th-TH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0D2CE-6B8C-48CF-8DF4-3218AA818060}" type="slidenum">
              <a:rPr lang="th-TH" smtClean="0"/>
              <a:pPr/>
              <a:t>6</a:t>
            </a:fld>
            <a:endParaRPr lang="th-TH"/>
          </a:p>
        </p:txBody>
      </p:sp>
      <p:sp>
        <p:nvSpPr>
          <p:cNvPr id="5" name="TextBox 4"/>
          <p:cNvSpPr txBox="1"/>
          <p:nvPr/>
        </p:nvSpPr>
        <p:spPr>
          <a:xfrm>
            <a:off x="428596" y="1214422"/>
            <a:ext cx="4143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b="1" dirty="0" smtClean="0">
                <a:solidFill>
                  <a:schemeClr val="tx2"/>
                </a:solidFill>
                <a:latin typeface="TH SarabunPSK" pitchFamily="34" charset="-34"/>
                <a:cs typeface="TH SarabunPSK" pitchFamily="34" charset="-34"/>
              </a:rPr>
              <a:t>ที่มาและความสำคัญของปัญหา</a:t>
            </a:r>
            <a:endParaRPr lang="th-TH" sz="3200" b="1" dirty="0">
              <a:solidFill>
                <a:schemeClr val="tx2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46082" name="Picture 2" descr="C:\Users\kengz\Downloads\capture-20120809-23373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0298" y="1785926"/>
            <a:ext cx="4643470" cy="470528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752753" y="6500834"/>
            <a:ext cx="7176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dirty="0" smtClean="0">
                <a:latin typeface="TH SarabunPSK" pitchFamily="34" charset="-34"/>
                <a:cs typeface="TH SarabunPSK" pitchFamily="34" charset="-34"/>
              </a:rPr>
              <a:t>ที่มา: วารสารกองกิจการนิสิต มหาวิทยาลัยนเรศวร ฉบับที่ 132 ปีที่ 10 เดือนเมษายน - พฤษภาคม 2554</a:t>
            </a:r>
            <a:endParaRPr lang="th-TH" sz="2000" dirty="0">
              <a:latin typeface="TH SarabunPSK" pitchFamily="34" charset="-34"/>
              <a:cs typeface="TH SarabunPSK" pitchFamily="34" charset="-34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วัตถุประสงค์</a:t>
            </a:r>
            <a:endParaRPr lang="th-TH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1472" y="1643050"/>
            <a:ext cx="80010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H SarabunPSK" pitchFamily="34" charset="-34"/>
                <a:cs typeface="TH SarabunPSK" pitchFamily="34" charset="-34"/>
              </a:rPr>
              <a:t>1. </a:t>
            </a: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เพื่อศึกษาอัลกอริทึมในการประมวลผลภาพ เพื่อตรวจจับหมวกนิรภัย</a:t>
            </a:r>
            <a:endParaRPr lang="en-US" dirty="0" smtClean="0">
              <a:latin typeface="TH SarabunPSK" pitchFamily="34" charset="-34"/>
              <a:cs typeface="TH SarabunPSK" pitchFamily="34" charset="-34"/>
            </a:endParaRPr>
          </a:p>
          <a:p>
            <a:r>
              <a:rPr lang="en-US" dirty="0" smtClean="0">
                <a:latin typeface="TH SarabunPSK" pitchFamily="34" charset="-34"/>
                <a:cs typeface="TH SarabunPSK" pitchFamily="34" charset="-34"/>
              </a:rPr>
              <a:t>2. </a:t>
            </a: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เพื่อศึกษาลักษณะของหมวกนิรภัยและรถจักรยานยนต์ในรูปแบบต่างๆ</a:t>
            </a:r>
            <a:endParaRPr lang="en-US" dirty="0" smtClean="0">
              <a:latin typeface="TH SarabunPSK" pitchFamily="34" charset="-34"/>
              <a:cs typeface="TH SarabunPSK" pitchFamily="34" charset="-34"/>
            </a:endParaRPr>
          </a:p>
          <a:p>
            <a:r>
              <a:rPr lang="en-US" dirty="0" smtClean="0">
                <a:latin typeface="TH SarabunPSK" pitchFamily="34" charset="-34"/>
                <a:cs typeface="TH SarabunPSK" pitchFamily="34" charset="-34"/>
              </a:rPr>
              <a:t>3. </a:t>
            </a: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เพื่อพัฒนาโปรแกรม เพื่อตรวจจับหมวกนิรภัยของผู้ขับขี่รถจักรยานยนต์บนท้องถนน</a:t>
            </a:r>
            <a:endParaRPr lang="en-US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0D2CE-6B8C-48CF-8DF4-3218AA818060}" type="slidenum">
              <a:rPr lang="th-TH" smtClean="0"/>
              <a:pPr/>
              <a:t>7</a:t>
            </a:fld>
            <a:endParaRPr lang="th-TH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ขอบเขตของการทำงาน</a:t>
            </a:r>
            <a:endParaRPr lang="th-TH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1472" y="1643050"/>
            <a:ext cx="80010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H SarabunPSK" pitchFamily="34" charset="-34"/>
                <a:cs typeface="TH SarabunPSK" pitchFamily="34" charset="-34"/>
              </a:rPr>
              <a:t>1.  </a:t>
            </a: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กล้องที่ใช้ในการถ่ายภาพเป็นกล้องเว็บแคม (</a:t>
            </a:r>
            <a:r>
              <a:rPr lang="en-US" dirty="0" smtClean="0">
                <a:latin typeface="TH SarabunPSK" pitchFamily="34" charset="-34"/>
                <a:cs typeface="TH SarabunPSK" pitchFamily="34" charset="-34"/>
              </a:rPr>
              <a:t>webcam) </a:t>
            </a: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ที่สามารถหาซื้อได้ทั่วไป</a:t>
            </a:r>
            <a:endParaRPr lang="en-US" dirty="0" smtClean="0">
              <a:latin typeface="TH SarabunPSK" pitchFamily="34" charset="-34"/>
              <a:cs typeface="TH SarabunPSK" pitchFamily="34" charset="-34"/>
            </a:endParaRPr>
          </a:p>
          <a:p>
            <a:r>
              <a:rPr lang="en-US" dirty="0" smtClean="0">
                <a:latin typeface="TH SarabunPSK" pitchFamily="34" charset="-34"/>
                <a:cs typeface="TH SarabunPSK" pitchFamily="34" charset="-34"/>
              </a:rPr>
              <a:t>2.  </a:t>
            </a: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จุดที่ใช้ตรวจจับภาพอยู่บนถนนภายในบริเวณมหาวิทยาลัยนเรศวร</a:t>
            </a:r>
            <a:endParaRPr lang="en-US" dirty="0" smtClean="0">
              <a:latin typeface="TH SarabunPSK" pitchFamily="34" charset="-34"/>
              <a:cs typeface="TH SarabunPSK" pitchFamily="34" charset="-34"/>
            </a:endParaRPr>
          </a:p>
          <a:p>
            <a:r>
              <a:rPr lang="en-US" dirty="0" smtClean="0">
                <a:latin typeface="TH SarabunPSK" pitchFamily="34" charset="-34"/>
                <a:cs typeface="TH SarabunPSK" pitchFamily="34" charset="-34"/>
              </a:rPr>
              <a:t>3.  </a:t>
            </a: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ช่วงเวลาที่มีการตรวจจับต้องเป็นเวลากลางวันที่มีแสงแดดเพียงพอ และไม่มีฝนตก</a:t>
            </a:r>
            <a:endParaRPr lang="en-US" dirty="0" smtClean="0">
              <a:latin typeface="TH SarabunPSK" pitchFamily="34" charset="-34"/>
              <a:cs typeface="TH SarabunPSK" pitchFamily="34" charset="-34"/>
            </a:endParaRPr>
          </a:p>
          <a:p>
            <a:r>
              <a:rPr lang="en-US" dirty="0" smtClean="0">
                <a:latin typeface="TH SarabunPSK" pitchFamily="34" charset="-34"/>
                <a:cs typeface="TH SarabunPSK" pitchFamily="34" charset="-34"/>
              </a:rPr>
              <a:t>4.  </a:t>
            </a: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ฉากด้านหลังต้องเป็นฉากที่ค่อนข้างนิ่ง ไม่มีคนพลุกพล่านหรือเป็นบริเวณต้นไม้หนาแน่น</a:t>
            </a:r>
            <a:endParaRPr lang="en-US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0D2CE-6B8C-48CF-8DF4-3218AA818060}" type="slidenum">
              <a:rPr lang="th-TH" smtClean="0"/>
              <a:pPr/>
              <a:t>8</a:t>
            </a:fld>
            <a:endParaRPr lang="th-TH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แผนการดำเนินงาน</a:t>
            </a:r>
            <a:endParaRPr lang="th-TH" dirty="0">
              <a:latin typeface="TH SarabunPSK" pitchFamily="34" charset="-34"/>
              <a:cs typeface="TH SarabunPSK" pitchFamily="34" charset="-34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642910" y="1560603"/>
          <a:ext cx="8072496" cy="4725917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643341"/>
                <a:gridCol w="428628"/>
                <a:gridCol w="500066"/>
                <a:gridCol w="428628"/>
                <a:gridCol w="500066"/>
                <a:gridCol w="428628"/>
                <a:gridCol w="500066"/>
                <a:gridCol w="500066"/>
                <a:gridCol w="642942"/>
                <a:gridCol w="500065"/>
              </a:tblGrid>
              <a:tr h="267730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200" dirty="0"/>
                        <a:t>กิจกรรม</a:t>
                      </a:r>
                      <a:endParaRPr lang="en-US" sz="2200" dirty="0">
                        <a:latin typeface="Calibri"/>
                        <a:cs typeface="+mj-cs"/>
                      </a:endParaRPr>
                    </a:p>
                  </a:txBody>
                  <a:tcPr marL="45720" marR="45720" marT="0" marB="0"/>
                </a:tc>
                <a:tc gridSpan="7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200"/>
                        <a:t>ปี </a:t>
                      </a:r>
                      <a:r>
                        <a:rPr lang="en-US" sz="2200"/>
                        <a:t>2555</a:t>
                      </a:r>
                      <a:endParaRPr lang="en-US" sz="2200">
                        <a:latin typeface="Calibri"/>
                        <a:cs typeface="+mj-cs"/>
                      </a:endParaRPr>
                    </a:p>
                  </a:txBody>
                  <a:tcPr marL="45720" marR="45720" marT="0" marB="0"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200"/>
                        <a:t>ปี </a:t>
                      </a:r>
                      <a:r>
                        <a:rPr lang="en-US" sz="2200"/>
                        <a:t>2556</a:t>
                      </a:r>
                      <a:endParaRPr lang="en-US" sz="2200">
                        <a:latin typeface="Calibri"/>
                        <a:cs typeface="+mj-cs"/>
                      </a:endParaRPr>
                    </a:p>
                  </a:txBody>
                  <a:tcPr marL="45720" marR="45720" marT="0" marB="0"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</a:tr>
              <a:tr h="267730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200"/>
                        <a:t>มิ.ย.</a:t>
                      </a:r>
                      <a:endParaRPr lang="en-US" sz="2200">
                        <a:latin typeface="Calibri"/>
                        <a:cs typeface="+mj-cs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200" dirty="0"/>
                        <a:t>ก.ค.</a:t>
                      </a:r>
                      <a:endParaRPr lang="en-US" sz="2200" dirty="0">
                        <a:latin typeface="Calibri"/>
                        <a:cs typeface="+mj-cs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200" dirty="0"/>
                        <a:t>ส.ค.</a:t>
                      </a:r>
                      <a:endParaRPr lang="en-US" sz="2200" dirty="0">
                        <a:latin typeface="Calibri"/>
                        <a:cs typeface="+mj-cs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200" dirty="0"/>
                        <a:t>ก.ย.</a:t>
                      </a:r>
                      <a:endParaRPr lang="en-US" sz="2200" dirty="0">
                        <a:latin typeface="Calibri"/>
                        <a:cs typeface="+mj-cs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200" dirty="0"/>
                        <a:t>ต.ค.</a:t>
                      </a:r>
                      <a:endParaRPr lang="en-US" sz="2200" dirty="0">
                        <a:latin typeface="Calibri"/>
                        <a:cs typeface="+mj-cs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200" dirty="0"/>
                        <a:t>พ.ย.</a:t>
                      </a:r>
                      <a:endParaRPr lang="en-US" sz="2200" dirty="0">
                        <a:latin typeface="Calibri"/>
                        <a:cs typeface="+mj-cs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200" dirty="0"/>
                        <a:t>ธ.ค.</a:t>
                      </a:r>
                      <a:endParaRPr lang="en-US" sz="2200" dirty="0">
                        <a:latin typeface="Calibri"/>
                        <a:cs typeface="+mj-cs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200"/>
                        <a:t>ม.ค.</a:t>
                      </a:r>
                      <a:endParaRPr lang="en-US" sz="2200">
                        <a:latin typeface="Calibri"/>
                        <a:cs typeface="+mj-cs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2200"/>
                        <a:t>ก.พ.</a:t>
                      </a:r>
                      <a:endParaRPr lang="en-US" sz="2200">
                        <a:latin typeface="Calibri"/>
                        <a:cs typeface="+mj-cs"/>
                      </a:endParaRPr>
                    </a:p>
                  </a:txBody>
                  <a:tcPr marL="45720" marR="45720" marT="0" marB="0"/>
                </a:tc>
              </a:tr>
              <a:tr h="54567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200" dirty="0"/>
                        <a:t>1.4.1 </a:t>
                      </a:r>
                      <a:r>
                        <a:rPr lang="th-TH" sz="2200" dirty="0"/>
                        <a:t> ศึกษาข้อมูลเกี่ยวกับการประมวลผลภาพ ที่จะนำมาตรวจจับหมวกนิรภัย</a:t>
                      </a:r>
                      <a:endParaRPr lang="en-US" sz="2200" dirty="0">
                        <a:latin typeface="Calibri"/>
                        <a:cs typeface="+mj-cs"/>
                      </a:endParaRPr>
                    </a:p>
                  </a:txBody>
                  <a:tcPr marL="45720" marR="45720" marT="0" marB="0"/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2200" dirty="0">
                        <a:latin typeface="Angsana New"/>
                        <a:cs typeface="+mj-cs"/>
                      </a:endParaRPr>
                    </a:p>
                  </a:txBody>
                  <a:tcPr marL="45720" marR="45720" marT="0" marB="0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2200">
                        <a:latin typeface="Angsana New"/>
                        <a:cs typeface="+mj-cs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2200" dirty="0">
                        <a:latin typeface="Angsana New"/>
                        <a:cs typeface="+mj-cs"/>
                      </a:endParaRPr>
                    </a:p>
                  </a:txBody>
                  <a:tcPr marL="45720" marR="45720" marT="0" marB="0"/>
                </a:tc>
              </a:tr>
              <a:tr h="5577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200" dirty="0"/>
                        <a:t>1.4.2  </a:t>
                      </a:r>
                      <a:r>
                        <a:rPr lang="th-TH" sz="2200" dirty="0"/>
                        <a:t>เก็บภาพรถจักรยานยนต์บนท้องถนนเพื่อนำมาใช้ประกอบการทดลอง</a:t>
                      </a:r>
                      <a:endParaRPr lang="en-US" sz="2200" dirty="0">
                        <a:latin typeface="Calibri"/>
                        <a:cs typeface="+mj-cs"/>
                      </a:endParaRPr>
                    </a:p>
                  </a:txBody>
                  <a:tcPr marL="45720" marR="45720" marT="0" marB="0"/>
                </a:tc>
                <a:tc gridSpan="3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2200" dirty="0">
                        <a:latin typeface="Angsana New"/>
                        <a:cs typeface="+mj-cs"/>
                      </a:endParaRPr>
                    </a:p>
                  </a:txBody>
                  <a:tcPr marL="45720" marR="45720" marT="0" marB="0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2200">
                        <a:latin typeface="Angsana New"/>
                        <a:cs typeface="+mj-cs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2200">
                        <a:latin typeface="Angsana New"/>
                        <a:cs typeface="+mj-cs"/>
                      </a:endParaRPr>
                    </a:p>
                  </a:txBody>
                  <a:tcPr marL="45720" marR="45720" marT="0" marB="0"/>
                </a:tc>
              </a:tr>
              <a:tr h="53546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200" dirty="0"/>
                        <a:t>1.4.3  </a:t>
                      </a:r>
                      <a:r>
                        <a:rPr lang="th-TH" sz="2200" dirty="0"/>
                        <a:t>ศึกษาอัลกอริทึมที่ใช้ในการประมวลผลภาพ และตรวจจับหมวกนิรภัย</a:t>
                      </a:r>
                      <a:endParaRPr lang="en-US" sz="2200" dirty="0">
                        <a:latin typeface="Calibri"/>
                        <a:cs typeface="+mj-cs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2200">
                        <a:latin typeface="Angsana New"/>
                        <a:cs typeface="+mj-cs"/>
                      </a:endParaRPr>
                    </a:p>
                  </a:txBody>
                  <a:tcPr marL="45720" marR="45720" marT="0" marB="0"/>
                </a:tc>
                <a:tc gridSpan="3">
                  <a:txBody>
                    <a:bodyPr/>
                    <a:lstStyle/>
                    <a:p>
                      <a:endParaRPr lang="th-TH" dirty="0"/>
                    </a:p>
                  </a:txBody>
                  <a:tcPr marL="45720" marR="45720" marT="0" marB="0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2200">
                        <a:latin typeface="Angsana New"/>
                        <a:cs typeface="+mj-cs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2200">
                        <a:latin typeface="Angsana New"/>
                        <a:cs typeface="+mj-cs"/>
                      </a:endParaRPr>
                    </a:p>
                  </a:txBody>
                  <a:tcPr marL="45720" marR="45720" marT="0" marB="0"/>
                </a:tc>
              </a:tr>
              <a:tr h="30120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200"/>
                        <a:t>1.4.4  </a:t>
                      </a:r>
                      <a:r>
                        <a:rPr lang="th-TH" sz="2200"/>
                        <a:t>ออกแบบระบบตรวจจับหมวกนิรภัย</a:t>
                      </a:r>
                      <a:endParaRPr lang="en-US" sz="2200">
                        <a:latin typeface="Calibri"/>
                        <a:cs typeface="+mj-cs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2200">
                        <a:latin typeface="Angsana New"/>
                        <a:cs typeface="+mj-cs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 marL="45720" marR="45720" marT="0" marB="0"/>
                </a:tc>
                <a:tc gridSpan="3">
                  <a:txBody>
                    <a:bodyPr/>
                    <a:lstStyle/>
                    <a:p>
                      <a:endParaRPr lang="th-TH" dirty="0"/>
                    </a:p>
                  </a:txBody>
                  <a:tcPr marL="45720" marR="45720" marT="0" marB="0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2200">
                        <a:latin typeface="Angsana New"/>
                        <a:cs typeface="+mj-cs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2200">
                        <a:latin typeface="Angsana New"/>
                        <a:cs typeface="+mj-cs"/>
                      </a:endParaRPr>
                    </a:p>
                  </a:txBody>
                  <a:tcPr marL="45720" marR="45720" marT="0" marB="0"/>
                </a:tc>
              </a:tr>
              <a:tr h="27888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200"/>
                        <a:t>1.4.5  </a:t>
                      </a:r>
                      <a:r>
                        <a:rPr lang="th-TH" sz="2200"/>
                        <a:t>ลงมือพัฒนาระบบที่ออกแบบไว้</a:t>
                      </a:r>
                      <a:endParaRPr lang="en-US" sz="2200">
                        <a:latin typeface="Calibri"/>
                        <a:cs typeface="+mj-cs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2200">
                        <a:latin typeface="Angsana New"/>
                        <a:cs typeface="+mj-cs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 marL="45720" marR="45720" marT="0" marB="0"/>
                </a:tc>
                <a:tc gridSpan="3">
                  <a:txBody>
                    <a:bodyPr/>
                    <a:lstStyle/>
                    <a:p>
                      <a:endParaRPr lang="th-TH" dirty="0"/>
                    </a:p>
                  </a:txBody>
                  <a:tcPr marL="45720" marR="45720" marT="0" marB="0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2200">
                        <a:latin typeface="Angsana New"/>
                        <a:cs typeface="+mj-cs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2200">
                        <a:latin typeface="Angsana New"/>
                        <a:cs typeface="+mj-cs"/>
                      </a:endParaRPr>
                    </a:p>
                  </a:txBody>
                  <a:tcPr marL="45720" marR="45720" marT="0" marB="0"/>
                </a:tc>
              </a:tr>
              <a:tr h="27888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200" dirty="0"/>
                        <a:t>1.4.6  </a:t>
                      </a:r>
                      <a:r>
                        <a:rPr lang="th-TH" sz="2200" dirty="0"/>
                        <a:t>ทดสอบโปรแกรมและแก้ไขข้อผิดพลาด</a:t>
                      </a:r>
                      <a:endParaRPr lang="en-US" sz="2200" dirty="0">
                        <a:latin typeface="Calibri"/>
                        <a:cs typeface="+mj-cs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2200">
                        <a:latin typeface="Angsana New"/>
                        <a:cs typeface="+mj-cs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 marL="45720" marR="45720" marT="0" marB="0"/>
                </a:tc>
                <a:tc gridSpan="2">
                  <a:txBody>
                    <a:bodyPr/>
                    <a:lstStyle/>
                    <a:p>
                      <a:endParaRPr lang="th-TH" dirty="0"/>
                    </a:p>
                  </a:txBody>
                  <a:tcPr marL="45720" marR="45720" marT="0" marB="0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2200" dirty="0">
                        <a:latin typeface="Angsana New"/>
                        <a:cs typeface="+mj-cs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2200">
                        <a:latin typeface="Angsana New"/>
                        <a:cs typeface="+mj-cs"/>
                      </a:endParaRPr>
                    </a:p>
                  </a:txBody>
                  <a:tcPr marL="45720" marR="45720" marT="0" marB="0"/>
                </a:tc>
              </a:tr>
              <a:tr h="27888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200"/>
                        <a:t>1.4.7  </a:t>
                      </a:r>
                      <a:r>
                        <a:rPr lang="th-TH" sz="2200"/>
                        <a:t>สรุปผลการดำเนินงาน</a:t>
                      </a:r>
                      <a:endParaRPr lang="en-US" sz="2200">
                        <a:latin typeface="Calibri"/>
                        <a:cs typeface="+mj-cs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2200">
                        <a:latin typeface="Angsana New"/>
                        <a:cs typeface="+mj-cs"/>
                      </a:endParaRPr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 marL="45720" marR="45720" marT="0" marB="0"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 marL="45720" marR="45720" marT="0" marB="0"/>
                </a:tc>
                <a:tc gridSpan="2">
                  <a:txBody>
                    <a:bodyPr/>
                    <a:lstStyle/>
                    <a:p>
                      <a:endParaRPr lang="th-TH" dirty="0"/>
                    </a:p>
                  </a:txBody>
                  <a:tcPr marL="45720" marR="45720" marT="0" marB="0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2200">
                        <a:latin typeface="Angsana New"/>
                        <a:cs typeface="+mj-cs"/>
                      </a:endParaRPr>
                    </a:p>
                  </a:txBody>
                  <a:tcPr marL="45720" marR="45720" marT="0" marB="0"/>
                </a:tc>
              </a:tr>
              <a:tr h="36727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200"/>
                        <a:t>1.4.8  </a:t>
                      </a:r>
                      <a:r>
                        <a:rPr lang="th-TH" sz="2200"/>
                        <a:t>จัดทำรูปเล่มรายงาน</a:t>
                      </a:r>
                      <a:endParaRPr lang="en-US" sz="2200">
                        <a:latin typeface="Calibri"/>
                        <a:cs typeface="+mj-cs"/>
                      </a:endParaRPr>
                    </a:p>
                  </a:txBody>
                  <a:tcPr marL="45720" marR="45720" marT="0" marB="0"/>
                </a:tc>
                <a:tc gridSpan="9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2200" dirty="0">
                        <a:latin typeface="Angsana New"/>
                        <a:cs typeface="+mj-cs"/>
                      </a:endParaRPr>
                    </a:p>
                  </a:txBody>
                  <a:tcPr marL="45720" marR="45720" marT="0" marB="0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0D2CE-6B8C-48CF-8DF4-3218AA818060}" type="slidenum">
              <a:rPr lang="th-TH" smtClean="0"/>
              <a:pPr/>
              <a:t>9</a:t>
            </a:fld>
            <a:endParaRPr lang="th-TH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รวมกลุ่ม">
  <a:themeElements>
    <a:clrScheme name="กระบวนการหลอม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รวมกลุ่ม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blipFill rotWithShape="1">
          <a:blip xmlns:r="http://schemas.openxmlformats.org/officeDocument/2006/relationships" r:embed="rId2"/>
          <a:stretch>
            <a:fillRect/>
          </a:stretch>
        </a:blipFill>
      </a:spPr>
      <a:bodyPr/>
      <a:lstStyle>
        <a:defPPr>
          <a:defRPr>
            <a:noFill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1566</TotalTime>
  <Words>685</Words>
  <Application>Microsoft Office PowerPoint</Application>
  <PresentationFormat>นำเสนอทางหน้าจอ (4:3)</PresentationFormat>
  <Paragraphs>144</Paragraphs>
  <Slides>37</Slides>
  <Notes>1</Notes>
  <HiddenSlides>0</HiddenSlides>
  <MMClips>0</MMClips>
  <ScaleCrop>false</ScaleCrop>
  <HeadingPairs>
    <vt:vector size="6" baseType="variant">
      <vt:variant>
        <vt:lpstr>ชุดรูปแบบ</vt:lpstr>
      </vt:variant>
      <vt:variant>
        <vt:i4>1</vt:i4>
      </vt:variant>
      <vt:variant>
        <vt:lpstr>เซิร์ฟเวอร์ OLE ฝังตัว</vt:lpstr>
      </vt:variant>
      <vt:variant>
        <vt:i4>1</vt:i4>
      </vt:variant>
      <vt:variant>
        <vt:lpstr>ชื่อเรื่องภาพนิ่ง</vt:lpstr>
      </vt:variant>
      <vt:variant>
        <vt:i4>37</vt:i4>
      </vt:variant>
    </vt:vector>
  </HeadingPairs>
  <TitlesOfParts>
    <vt:vector size="39" baseType="lpstr">
      <vt:lpstr>รวมกลุ่ม</vt:lpstr>
      <vt:lpstr>Microsoft Visio Drawing</vt:lpstr>
      <vt:lpstr>Motorcycle Safety Helmet Detection System ระบบตรวจจับหมวกนิรภัยของผู้ขับขี่รถจักรยานยนต์</vt:lpstr>
      <vt:lpstr>ภาพนิ่ง 2</vt:lpstr>
      <vt:lpstr>บทที่ 1 บทนำ</vt:lpstr>
      <vt:lpstr>บทที่ 1 บทนำ</vt:lpstr>
      <vt:lpstr>บทที่ 1 บทนำ</vt:lpstr>
      <vt:lpstr>บทที่ 1 บทนำ</vt:lpstr>
      <vt:lpstr>วัตถุประสงค์</vt:lpstr>
      <vt:lpstr>ขอบเขตของการทำงาน</vt:lpstr>
      <vt:lpstr>แผนการดำเนินงาน</vt:lpstr>
      <vt:lpstr>ประโยชน์ที่คาดว่าจะได้รับ</vt:lpstr>
      <vt:lpstr>บทที่ 2 หลักการและทฤษฎีที่เกี่ยวข้อง</vt:lpstr>
      <vt:lpstr>ภาพนิ่ง 12</vt:lpstr>
      <vt:lpstr>ภาพนิ่ง 13</vt:lpstr>
      <vt:lpstr>ภาพนิ่ง 14</vt:lpstr>
      <vt:lpstr>ภาพนิ่ง 15</vt:lpstr>
      <vt:lpstr>ภาพนิ่ง 16</vt:lpstr>
      <vt:lpstr>ภาพนิ่ง 17</vt:lpstr>
      <vt:lpstr>ภาพนิ่ง 18</vt:lpstr>
      <vt:lpstr>ภาพนิ่ง 19</vt:lpstr>
      <vt:lpstr>ภาพนิ่ง 20</vt:lpstr>
      <vt:lpstr> </vt:lpstr>
      <vt:lpstr>ภาพนิ่ง 22</vt:lpstr>
      <vt:lpstr>ภาพนิ่ง 23</vt:lpstr>
      <vt:lpstr>ภาพนิ่ง 24</vt:lpstr>
      <vt:lpstr>Morphological Image Processing</vt:lpstr>
      <vt:lpstr>ภาพนิ่ง 26</vt:lpstr>
      <vt:lpstr>ภาพนิ่ง 27</vt:lpstr>
      <vt:lpstr>ภาพนิ่ง 28</vt:lpstr>
      <vt:lpstr>ภาพนิ่ง 29</vt:lpstr>
      <vt:lpstr>Motion Detect</vt:lpstr>
      <vt:lpstr>Motion Detect (ต่อ)</vt:lpstr>
      <vt:lpstr>Average Motion Detect</vt:lpstr>
      <vt:lpstr>Average Motion Detect (ต่อ)</vt:lpstr>
      <vt:lpstr>Contours</vt:lpstr>
      <vt:lpstr>ขั้นตอนการทำงานของโปรแกรม</vt:lpstr>
      <vt:lpstr>ความคืบหน้า</vt:lpstr>
      <vt:lpstr>ขอบคุณครับ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Motorcycle Safety Helmet Detection System ระบบตรวจจับหมวกนิรภัยของผู้ขับขี่จักรยานยนต์</dc:title>
  <dc:creator>kengz</dc:creator>
  <cp:lastModifiedBy>kengz</cp:lastModifiedBy>
  <cp:revision>142</cp:revision>
  <dcterms:created xsi:type="dcterms:W3CDTF">2012-07-02T08:41:00Z</dcterms:created>
  <dcterms:modified xsi:type="dcterms:W3CDTF">2012-08-10T04:25:06Z</dcterms:modified>
</cp:coreProperties>
</file>